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8" r:id="rId4"/>
    <p:sldId id="282" r:id="rId5"/>
    <p:sldId id="296" r:id="rId6"/>
    <p:sldId id="297" r:id="rId7"/>
    <p:sldId id="1245" r:id="rId8"/>
    <p:sldId id="1246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23638"/>
    <a:srgbClr val="CE3434"/>
    <a:srgbClr val="E6F0FD"/>
    <a:srgbClr val="FF7F7F"/>
    <a:srgbClr val="DAE3F3"/>
    <a:srgbClr val="F2F7FC"/>
    <a:srgbClr val="FF5050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.safonov\Downloads\1.&#1072;.%20&#1056;&#1072;&#1073;&#1086;&#1095;&#1072;&#1103;%20&#1089;&#1080;&#1083;&#1072;%20&#1087;&#1077;&#1088;&#1077;&#1089;&#1095;&#1077;&#1090;%202019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latogure\Downloads\Telegram%20Desktop\1.&#1072;.%20&#1056;&#1072;&#1073;&#1086;&#1095;&#1072;&#1103;%20&#1089;&#1080;&#1083;&#1072;%20&#1087;&#1077;&#1088;&#1077;&#1089;&#1095;&#1077;&#1090;%202019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s.safonov\Downloads\Telegram%20Desktop\&#1043;&#1088;&#1072;&#1092;&#1080;&#1082;_&#1057;&#1087;&#1088;&#1086;&#1089;_&#1055;&#1088;&#1077;&#1076;&#1083;&#1086;&#1078;&#1077;&#1085;&#1080;&#1077;_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12697002775055E-2"/>
          <c:y val="7.4977702940772162E-2"/>
          <c:w val="0.84388330085839169"/>
          <c:h val="0.66080196759610277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Свод!$A$5</c:f>
              <c:strCache>
                <c:ptCount val="1"/>
                <c:pt idx="0">
                  <c:v>Уровень безработицы (МОТ)</c:v>
                </c:pt>
              </c:strCache>
            </c:strRef>
          </c:tx>
          <c:spPr>
            <a:solidFill>
              <a:srgbClr val="91C4F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1368270675991976E-2"/>
                  <c:y val="3.7273971517207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B0-4D59-8F4D-33547B5BC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91C4F2"/>
                    </a:solidFill>
                    <a:latin typeface="Montserrat Bold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Свод!$B$5:$F$5</c:f>
              <c:numCache>
                <c:formatCode>0.0</c:formatCode>
                <c:ptCount val="5"/>
                <c:pt idx="0">
                  <c:v>4.5966214143426036</c:v>
                </c:pt>
                <c:pt idx="1">
                  <c:v>5.7649134248397775</c:v>
                </c:pt>
                <c:pt idx="2">
                  <c:v>4.83269266541192</c:v>
                </c:pt>
                <c:pt idx="3">
                  <c:v>4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0-4D59-8F4D-33547B5BC58F}"/>
            </c:ext>
          </c:extLst>
        </c:ser>
        <c:ser>
          <c:idx val="1"/>
          <c:order val="2"/>
          <c:tx>
            <c:strRef>
              <c:f>Свод!$A$4</c:f>
              <c:strCache>
                <c:ptCount val="1"/>
                <c:pt idx="0">
                  <c:v>Уровень регистрируемой безработицы</c:v>
                </c:pt>
              </c:strCache>
            </c:strRef>
          </c:tx>
          <c:spPr>
            <a:solidFill>
              <a:srgbClr val="F191C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692872871912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B0-4D59-8F4D-33547B5BC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F191C1"/>
                    </a:solidFill>
                    <a:latin typeface="Montserrat Bold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Свод!$B$4:$F$4</c:f>
              <c:numCache>
                <c:formatCode>0.0</c:formatCode>
                <c:ptCount val="5"/>
                <c:pt idx="0">
                  <c:v>1</c:v>
                </c:pt>
                <c:pt idx="1">
                  <c:v>3.1</c:v>
                </c:pt>
                <c:pt idx="2">
                  <c:v>1.7</c:v>
                </c:pt>
                <c:pt idx="3">
                  <c:v>0.9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0-4D59-8F4D-33547B5BC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15240960"/>
        <c:axId val="-2115247488"/>
      </c:barChart>
      <c:lineChart>
        <c:grouping val="standard"/>
        <c:varyColors val="0"/>
        <c:ser>
          <c:idx val="0"/>
          <c:order val="0"/>
          <c:tx>
            <c:strRef>
              <c:f>Свод!$A$3</c:f>
              <c:strCache>
                <c:ptCount val="1"/>
                <c:pt idx="0">
                  <c:v>Уровень занятости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diamond"/>
            <c:size val="9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45400397395986E-2"/>
                  <c:y val="-7.3786810492671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B0-4D59-8F4D-33547B5BC58F}"/>
                </c:ext>
              </c:extLst>
            </c:dLbl>
            <c:dLbl>
              <c:idx val="2"/>
              <c:layout>
                <c:manualLayout>
                  <c:x val="-2.3173676936607431E-2"/>
                  <c:y val="-8.6211467665074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B0-4D59-8F4D-33547B5BC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B050"/>
                    </a:solidFill>
                    <a:latin typeface="Montserrat Bold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Свод!$B$3:$F$3</c:f>
              <c:numCache>
                <c:formatCode>0.0</c:formatCode>
                <c:ptCount val="5"/>
                <c:pt idx="0">
                  <c:v>59.359330831034882</c:v>
                </c:pt>
                <c:pt idx="1">
                  <c:v>58.337165931754853</c:v>
                </c:pt>
                <c:pt idx="2">
                  <c:v>59.256655736181571</c:v>
                </c:pt>
                <c:pt idx="3" formatCode="General">
                  <c:v>59.7</c:v>
                </c:pt>
                <c:pt idx="4" formatCode="General">
                  <c:v>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B0-4D59-8F4D-33547B5BC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248032"/>
        <c:axId val="-2115244224"/>
      </c:lineChart>
      <c:catAx>
        <c:axId val="-211524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7488"/>
        <c:crosses val="autoZero"/>
        <c:auto val="1"/>
        <c:lblAlgn val="ctr"/>
        <c:lblOffset val="100"/>
        <c:noMultiLvlLbl val="0"/>
      </c:catAx>
      <c:valAx>
        <c:axId val="-21152474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0960"/>
        <c:crosses val="autoZero"/>
        <c:crossBetween val="between"/>
      </c:valAx>
      <c:valAx>
        <c:axId val="-211524422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8032"/>
        <c:crosses val="max"/>
        <c:crossBetween val="between"/>
      </c:valAx>
      <c:catAx>
        <c:axId val="-211524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5244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048343656234193"/>
          <c:w val="1"/>
          <c:h val="0.11845492050665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/>
              </a:solidFill>
              <a:latin typeface="Montserrat" pitchFamily="2" charset="-52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Всего_ПРС_Занятые!$C$2</c:f>
              <c:strCache>
                <c:ptCount val="1"/>
                <c:pt idx="0">
                  <c:v>Рабочая сила, тыс. чел.</c:v>
                </c:pt>
              </c:strCache>
            </c:strRef>
          </c:tx>
          <c:spPr>
            <a:solidFill>
              <a:srgbClr val="2567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Всего_ПРС_Занятые!$B$3:$B$7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Всего_ПРС_Занятые!$C$3:$C$7</c:f>
              <c:numCache>
                <c:formatCode>#,##0</c:formatCode>
                <c:ptCount val="5"/>
                <c:pt idx="0">
                  <c:v>75880.38845612343</c:v>
                </c:pt>
                <c:pt idx="1">
                  <c:v>75466.241287515033</c:v>
                </c:pt>
                <c:pt idx="2">
                  <c:v>75969.246822654095</c:v>
                </c:pt>
                <c:pt idx="3">
                  <c:v>75632.424714871988</c:v>
                </c:pt>
                <c:pt idx="4">
                  <c:v>76036.703380672465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2-46DF-A59A-0EEAF6CD1908}"/>
            </c:ext>
          </c:extLst>
        </c:ser>
        <c:ser>
          <c:idx val="1"/>
          <c:order val="1"/>
          <c:tx>
            <c:strRef>
              <c:f>Всего_ПРС_Занятые!$D$2</c:f>
              <c:strCache>
                <c:ptCount val="1"/>
                <c:pt idx="0">
                  <c:v>из нее:
занятые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Всего_ПРС_Занятые!$B$3:$B$7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Всего_ПРС_Занятые!$D$3:$D$7</c:f>
            </c:numRef>
          </c:val>
          <c:extLst>
            <c:ext xmlns:c16="http://schemas.microsoft.com/office/drawing/2014/chart" uri="{C3380CC4-5D6E-409C-BE32-E72D297353CC}">
              <c16:uniqueId val="{00000001-E4E2-46DF-A59A-0EEAF6CD1908}"/>
            </c:ext>
          </c:extLst>
        </c:ser>
        <c:ser>
          <c:idx val="2"/>
          <c:order val="2"/>
          <c:tx>
            <c:strRef>
              <c:f>Всего_ПРС_Занятые!$E$2</c:f>
              <c:strCache>
                <c:ptCount val="1"/>
                <c:pt idx="0">
                  <c:v>Потенциальная рабочая сила, тыс. чел.</c:v>
                </c:pt>
              </c:strCache>
            </c:strRef>
          </c:tx>
          <c:spPr>
            <a:solidFill>
              <a:srgbClr val="C860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Всего_ПРС_Занятые!$B$3:$B$7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Всего_ПРС_Занятые!$E$3:$E$7</c:f>
              <c:numCache>
                <c:formatCode>#,##0</c:formatCode>
                <c:ptCount val="5"/>
                <c:pt idx="0">
                  <c:v>1584.8629518305088</c:v>
                </c:pt>
                <c:pt idx="1">
                  <c:v>1676.5372726215821</c:v>
                </c:pt>
                <c:pt idx="2">
                  <c:v>1250.745278132664</c:v>
                </c:pt>
                <c:pt idx="3">
                  <c:v>1023.7886627163833</c:v>
                </c:pt>
                <c:pt idx="4">
                  <c:v>835.07764480216906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2-46DF-A59A-0EEAF6CD19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0"/>
        <c:overlap val="100"/>
        <c:axId val="-2115246944"/>
        <c:axId val="-2115246400"/>
      </c:barChart>
      <c:catAx>
        <c:axId val="-21152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6400"/>
        <c:crosses val="autoZero"/>
        <c:auto val="1"/>
        <c:lblAlgn val="ctr"/>
        <c:lblOffset val="100"/>
        <c:noMultiLvlLbl val="0"/>
      </c:catAx>
      <c:valAx>
        <c:axId val="-21152464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25105531105845"/>
          <c:y val="0.85928303574237885"/>
          <c:w val="0.70949788937788316"/>
          <c:h val="8.017221405953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-52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6911912315089E-2"/>
          <c:y val="0.27165076669767996"/>
          <c:w val="0.86312481882558811"/>
          <c:h val="0.521571243901421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Лист2!$D$49</c:f>
              <c:strCache>
                <c:ptCount val="1"/>
                <c:pt idx="0">
                  <c:v>Занятые, тыс.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256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64-4825-9623-83ADA7CB138A}"/>
              </c:ext>
            </c:extLst>
          </c:dPt>
          <c:dPt>
            <c:idx val="6"/>
            <c:invertIfNegative val="0"/>
            <c:bubble3D val="0"/>
            <c:spPr>
              <a:solidFill>
                <a:srgbClr val="256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64-4825-9623-83ADA7CB138A}"/>
              </c:ext>
            </c:extLst>
          </c:dPt>
          <c:dPt>
            <c:idx val="7"/>
            <c:invertIfNegative val="0"/>
            <c:bubble3D val="0"/>
            <c:spPr>
              <a:solidFill>
                <a:srgbClr val="256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64-4825-9623-83ADA7CB138A}"/>
              </c:ext>
            </c:extLst>
          </c:dPt>
          <c:dPt>
            <c:idx val="8"/>
            <c:invertIfNegative val="0"/>
            <c:bubble3D val="0"/>
            <c:spPr>
              <a:solidFill>
                <a:srgbClr val="256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64-4825-9623-83ADA7CB138A}"/>
              </c:ext>
            </c:extLst>
          </c:dPt>
          <c:dPt>
            <c:idx val="9"/>
            <c:invertIfNegative val="0"/>
            <c:bubble3D val="0"/>
            <c:spPr>
              <a:solidFill>
                <a:srgbClr val="2567C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64-4825-9623-83ADA7CB138A}"/>
              </c:ext>
            </c:extLst>
          </c:dPt>
          <c:dPt>
            <c:idx val="10"/>
            <c:invertIfNegative val="0"/>
            <c:bubble3D val="0"/>
            <c:spPr>
              <a:solidFill>
                <a:srgbClr val="91C4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64-4825-9623-83ADA7CB138A}"/>
              </c:ext>
            </c:extLst>
          </c:dPt>
          <c:dPt>
            <c:idx val="11"/>
            <c:invertIfNegative val="0"/>
            <c:bubble3D val="0"/>
            <c:spPr>
              <a:solidFill>
                <a:srgbClr val="91C4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64-4825-9623-83ADA7CB138A}"/>
              </c:ext>
            </c:extLst>
          </c:dPt>
          <c:dPt>
            <c:idx val="12"/>
            <c:invertIfNegative val="0"/>
            <c:bubble3D val="0"/>
            <c:spPr>
              <a:solidFill>
                <a:srgbClr val="91C4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464-4825-9623-83ADA7CB138A}"/>
              </c:ext>
            </c:extLst>
          </c:dPt>
          <c:dPt>
            <c:idx val="13"/>
            <c:invertIfNegative val="0"/>
            <c:bubble3D val="0"/>
            <c:spPr>
              <a:solidFill>
                <a:srgbClr val="91C4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464-4825-9623-83ADA7CB138A}"/>
              </c:ext>
            </c:extLst>
          </c:dPt>
          <c:dPt>
            <c:idx val="14"/>
            <c:invertIfNegative val="0"/>
            <c:bubble3D val="0"/>
            <c:spPr>
              <a:solidFill>
                <a:srgbClr val="91C4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464-4825-9623-83ADA7CB138A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464-4825-9623-83ADA7CB138A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464-4825-9623-83ADA7CB138A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464-4825-9623-83ADA7CB138A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464-4825-9623-83ADA7CB138A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64-4825-9623-83ADA7CB138A}"/>
              </c:ext>
            </c:extLst>
          </c:dPt>
          <c:dPt>
            <c:idx val="20"/>
            <c:invertIfNegative val="0"/>
            <c:bubble3D val="0"/>
            <c:spPr>
              <a:solidFill>
                <a:srgbClr val="C8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464-4825-9623-83ADA7CB138A}"/>
              </c:ext>
            </c:extLst>
          </c:dPt>
          <c:dPt>
            <c:idx val="21"/>
            <c:invertIfNegative val="0"/>
            <c:bubble3D val="0"/>
            <c:spPr>
              <a:solidFill>
                <a:srgbClr val="C8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464-4825-9623-83ADA7CB138A}"/>
              </c:ext>
            </c:extLst>
          </c:dPt>
          <c:dPt>
            <c:idx val="22"/>
            <c:invertIfNegative val="0"/>
            <c:bubble3D val="0"/>
            <c:spPr>
              <a:solidFill>
                <a:srgbClr val="C8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464-4825-9623-83ADA7CB138A}"/>
              </c:ext>
            </c:extLst>
          </c:dPt>
          <c:dPt>
            <c:idx val="23"/>
            <c:invertIfNegative val="0"/>
            <c:bubble3D val="0"/>
            <c:spPr>
              <a:solidFill>
                <a:srgbClr val="C8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464-4825-9623-83ADA7CB138A}"/>
              </c:ext>
            </c:extLst>
          </c:dPt>
          <c:dPt>
            <c:idx val="24"/>
            <c:invertIfNegative val="0"/>
            <c:bubble3D val="0"/>
            <c:spPr>
              <a:solidFill>
                <a:srgbClr val="C86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464-4825-9623-83ADA7CB138A}"/>
              </c:ext>
            </c:extLst>
          </c:dPt>
          <c:dPt>
            <c:idx val="25"/>
            <c:invertIfNegative val="0"/>
            <c:bubble3D val="0"/>
            <c:spPr>
              <a:solidFill>
                <a:srgbClr val="E597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464-4825-9623-83ADA7CB138A}"/>
              </c:ext>
            </c:extLst>
          </c:dPt>
          <c:dPt>
            <c:idx val="26"/>
            <c:invertIfNegative val="0"/>
            <c:bubble3D val="0"/>
            <c:spPr>
              <a:solidFill>
                <a:srgbClr val="E597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464-4825-9623-83ADA7CB138A}"/>
              </c:ext>
            </c:extLst>
          </c:dPt>
          <c:dPt>
            <c:idx val="27"/>
            <c:invertIfNegative val="0"/>
            <c:bubble3D val="0"/>
            <c:spPr>
              <a:solidFill>
                <a:srgbClr val="E597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464-4825-9623-83ADA7CB138A}"/>
              </c:ext>
            </c:extLst>
          </c:dPt>
          <c:dPt>
            <c:idx val="28"/>
            <c:invertIfNegative val="0"/>
            <c:bubble3D val="0"/>
            <c:spPr>
              <a:solidFill>
                <a:srgbClr val="E597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464-4825-9623-83ADA7CB138A}"/>
              </c:ext>
            </c:extLst>
          </c:dPt>
          <c:dPt>
            <c:idx val="29"/>
            <c:invertIfNegative val="0"/>
            <c:bubble3D val="0"/>
            <c:spPr>
              <a:solidFill>
                <a:srgbClr val="E5970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464-4825-9623-83ADA7CB1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tx1"/>
                    </a:solidFill>
                    <a:latin typeface="Montserrat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Лист2!$A$50:$B$84</c:f>
              <c:multiLvlStrCache>
                <c:ptCount val="35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2019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2022</c:v>
                  </c:pt>
                  <c:pt idx="19">
                    <c:v>2023</c:v>
                  </c:pt>
                  <c:pt idx="20">
                    <c:v>2019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2023</c:v>
                  </c:pt>
                  <c:pt idx="25">
                    <c:v>2019</c:v>
                  </c:pt>
                  <c:pt idx="26">
                    <c:v>2020</c:v>
                  </c:pt>
                  <c:pt idx="27">
                    <c:v>2021</c:v>
                  </c:pt>
                  <c:pt idx="28">
                    <c:v>2022</c:v>
                  </c:pt>
                  <c:pt idx="29">
                    <c:v>2023</c:v>
                  </c:pt>
                  <c:pt idx="30">
                    <c:v>2019</c:v>
                  </c:pt>
                  <c:pt idx="31">
                    <c:v>2020</c:v>
                  </c:pt>
                  <c:pt idx="32">
                    <c:v>2021</c:v>
                  </c:pt>
                  <c:pt idx="33">
                    <c:v>2022</c:v>
                  </c:pt>
                  <c:pt idx="34">
                    <c:v>2023</c:v>
                  </c:pt>
                </c:lvl>
                <c:lvl>
                  <c:pt idx="0">
                    <c:v>15-19</c:v>
                  </c:pt>
                  <c:pt idx="5">
                    <c:v>20-29</c:v>
                  </c:pt>
                  <c:pt idx="10">
                    <c:v>30-39</c:v>
                  </c:pt>
                  <c:pt idx="15">
                    <c:v>40-49</c:v>
                  </c:pt>
                  <c:pt idx="20">
                    <c:v>50-59</c:v>
                  </c:pt>
                  <c:pt idx="25">
                    <c:v>60-69</c:v>
                  </c:pt>
                  <c:pt idx="30">
                    <c:v>70+</c:v>
                  </c:pt>
                </c:lvl>
              </c:multiLvlStrCache>
            </c:multiLvlStrRef>
          </c:cat>
          <c:val>
            <c:numRef>
              <c:f>Лист2!$D$50:$D$84</c:f>
              <c:numCache>
                <c:formatCode>#,##0</c:formatCode>
                <c:ptCount val="35"/>
                <c:pt idx="0">
                  <c:v>357.90206501591814</c:v>
                </c:pt>
                <c:pt idx="1">
                  <c:v>340.3194334652494</c:v>
                </c:pt>
                <c:pt idx="2">
                  <c:v>331.65370265258315</c:v>
                </c:pt>
                <c:pt idx="3">
                  <c:v>307.30752469049241</c:v>
                </c:pt>
                <c:pt idx="4">
                  <c:v>406.67304787867528</c:v>
                </c:pt>
                <c:pt idx="5">
                  <c:v>12840.677500830992</c:v>
                </c:pt>
                <c:pt idx="6">
                  <c:v>11680.747861061202</c:v>
                </c:pt>
                <c:pt idx="7">
                  <c:v>11184.213401325249</c:v>
                </c:pt>
                <c:pt idx="8">
                  <c:v>10384.644748425679</c:v>
                </c:pt>
                <c:pt idx="9">
                  <c:v>10284.361109887061</c:v>
                </c:pt>
                <c:pt idx="10">
                  <c:v>21304.543316757976</c:v>
                </c:pt>
                <c:pt idx="11">
                  <c:v>21102.215701187175</c:v>
                </c:pt>
                <c:pt idx="12">
                  <c:v>21750.75353262763</c:v>
                </c:pt>
                <c:pt idx="13">
                  <c:v>21917.479944688388</c:v>
                </c:pt>
                <c:pt idx="14">
                  <c:v>21972.828674612825</c:v>
                </c:pt>
                <c:pt idx="15">
                  <c:v>17978.134887326665</c:v>
                </c:pt>
                <c:pt idx="16">
                  <c:v>18120.987515711633</c:v>
                </c:pt>
                <c:pt idx="17">
                  <c:v>18749.356955671497</c:v>
                </c:pt>
                <c:pt idx="18">
                  <c:v>19335.695163918532</c:v>
                </c:pt>
                <c:pt idx="19">
                  <c:v>19762.658950573394</c:v>
                </c:pt>
                <c:pt idx="20">
                  <c:v>15249.710857082273</c:v>
                </c:pt>
                <c:pt idx="21">
                  <c:v>14987.546832047723</c:v>
                </c:pt>
                <c:pt idx="22">
                  <c:v>15136.962749591983</c:v>
                </c:pt>
                <c:pt idx="23">
                  <c:v>15316.65372527878</c:v>
                </c:pt>
                <c:pt idx="24">
                  <c:v>15479.139515127137</c:v>
                </c:pt>
                <c:pt idx="25">
                  <c:v>4335.6606390560364</c:v>
                </c:pt>
                <c:pt idx="26">
                  <c:v>4573.8512321655771</c:v>
                </c:pt>
                <c:pt idx="27">
                  <c:v>4846.6962650627011</c:v>
                </c:pt>
                <c:pt idx="28">
                  <c:v>5103.2598947166043</c:v>
                </c:pt>
                <c:pt idx="29">
                  <c:v>5455.5470741751387</c:v>
                </c:pt>
                <c:pt idx="30">
                  <c:v>325.82500498075018</c:v>
                </c:pt>
                <c:pt idx="31">
                  <c:v>310.00923667008414</c:v>
                </c:pt>
                <c:pt idx="32">
                  <c:v>298.24999655458396</c:v>
                </c:pt>
                <c:pt idx="33">
                  <c:v>278.89618790328257</c:v>
                </c:pt>
                <c:pt idx="34">
                  <c:v>274.95300566863602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0464-4825-9623-83ADA7CB13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1923143072"/>
        <c:axId val="1923139808"/>
      </c:barChart>
      <c:lineChart>
        <c:grouping val="standard"/>
        <c:varyColors val="0"/>
        <c:ser>
          <c:idx val="0"/>
          <c:order val="0"/>
          <c:tx>
            <c:strRef>
              <c:f>Лист2!$C$49</c:f>
              <c:strCache>
                <c:ptCount val="1"/>
                <c:pt idx="0">
                  <c:v>Уровень занятости, %</c:v>
                </c:pt>
              </c:strCache>
            </c:strRef>
          </c:tx>
          <c:spPr>
            <a:ln w="12700" cap="rnd">
              <a:solidFill>
                <a:srgbClr val="2567C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567C9"/>
              </a:solidFill>
              <a:ln w="22225">
                <a:solidFill>
                  <a:srgbClr val="2567C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692119191737037E-2"/>
                  <c:y val="-0.128327425878820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464-4825-9623-83ADA7CB138A}"/>
                </c:ext>
              </c:extLst>
            </c:dLbl>
            <c:dLbl>
              <c:idx val="1"/>
              <c:layout>
                <c:manualLayout>
                  <c:x val="-2.0105452716077367E-2"/>
                  <c:y val="-0.11684458529669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464-4825-9623-83ADA7CB138A}"/>
                </c:ext>
              </c:extLst>
            </c:dLbl>
            <c:dLbl>
              <c:idx val="2"/>
              <c:layout>
                <c:manualLayout>
                  <c:x val="-1.9969465565230458E-2"/>
                  <c:y val="-0.132732162962345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464-4825-9623-83ADA7CB138A}"/>
                </c:ext>
              </c:extLst>
            </c:dLbl>
            <c:dLbl>
              <c:idx val="3"/>
              <c:layout>
                <c:manualLayout>
                  <c:x val="-1.8864293460903535E-2"/>
                  <c:y val="-0.11684458529669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464-4825-9623-83ADA7CB138A}"/>
                </c:ext>
              </c:extLst>
            </c:dLbl>
            <c:dLbl>
              <c:idx val="4"/>
              <c:layout>
                <c:manualLayout>
                  <c:x val="-1.9969465565230458E-2"/>
                  <c:y val="-0.125654059463742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464-4825-9623-83ADA7CB138A}"/>
                </c:ext>
              </c:extLst>
            </c:dLbl>
            <c:dLbl>
              <c:idx val="5"/>
              <c:layout>
                <c:manualLayout>
                  <c:x val="-3.4099699753853775E-2"/>
                  <c:y val="-5.1410700137608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464-4825-9623-83ADA7CB138A}"/>
                </c:ext>
              </c:extLst>
            </c:dLbl>
            <c:dLbl>
              <c:idx val="6"/>
              <c:layout>
                <c:manualLayout>
                  <c:x val="-2.7157929641448992E-2"/>
                  <c:y val="-6.818939994162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464-4825-9623-83ADA7CB138A}"/>
                </c:ext>
              </c:extLst>
            </c:dLbl>
            <c:dLbl>
              <c:idx val="9"/>
              <c:layout>
                <c:manualLayout>
                  <c:x val="-2.3343758663782462E-2"/>
                  <c:y val="-8.9380759768149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464-4825-9623-83ADA7CB138A}"/>
                </c:ext>
              </c:extLst>
            </c:dLbl>
            <c:dLbl>
              <c:idx val="10"/>
              <c:layout>
                <c:manualLayout>
                  <c:x val="-2.8407199671692678E-2"/>
                  <c:y val="-5.7605604436845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464-4825-9623-83ADA7CB138A}"/>
                </c:ext>
              </c:extLst>
            </c:dLbl>
            <c:dLbl>
              <c:idx val="11"/>
              <c:layout>
                <c:manualLayout>
                  <c:x val="-2.7186475356305344E-2"/>
                  <c:y val="-6.29014636587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464-4825-9623-83ADA7CB138A}"/>
                </c:ext>
              </c:extLst>
            </c:dLbl>
            <c:dLbl>
              <c:idx val="17"/>
              <c:layout>
                <c:manualLayout>
                  <c:x val="-2.0293685898543263E-2"/>
                  <c:y val="-6.29014636587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464-4825-9623-83ADA7CB138A}"/>
                </c:ext>
              </c:extLst>
            </c:dLbl>
            <c:dLbl>
              <c:idx val="18"/>
              <c:layout>
                <c:manualLayout>
                  <c:x val="-1.4772144101296628E-2"/>
                  <c:y val="-6.2901463658729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464-4825-9623-83ADA7CB138A}"/>
                </c:ext>
              </c:extLst>
            </c:dLbl>
            <c:dLbl>
              <c:idx val="19"/>
              <c:layout>
                <c:manualLayout>
                  <c:x val="-1.3407637864215935E-2"/>
                  <c:y val="-6.2901463658729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464-4825-9623-83ADA7CB138A}"/>
                </c:ext>
              </c:extLst>
            </c:dLbl>
            <c:dLbl>
              <c:idx val="21"/>
              <c:layout>
                <c:manualLayout>
                  <c:x val="-2.0230169049619405E-2"/>
                  <c:y val="-6.81973228806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464-4825-9623-83ADA7CB138A}"/>
                </c:ext>
              </c:extLst>
            </c:dLbl>
            <c:dLbl>
              <c:idx val="22"/>
              <c:layout>
                <c:manualLayout>
                  <c:x val="-1.6036266330044922E-2"/>
                  <c:y val="-7.3493182102497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464-4825-9623-83ADA7CB138A}"/>
                </c:ext>
              </c:extLst>
            </c:dLbl>
            <c:dLbl>
              <c:idx val="23"/>
              <c:layout>
                <c:manualLayout>
                  <c:x val="-1.3979500174012992E-2"/>
                  <c:y val="-6.8197322880613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464-4825-9623-83ADA7CB138A}"/>
                </c:ext>
              </c:extLst>
            </c:dLbl>
            <c:dLbl>
              <c:idx val="24"/>
              <c:layout>
                <c:manualLayout>
                  <c:x val="-1.1952859753954997E-2"/>
                  <c:y val="-6.29014636587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464-4825-9623-83ADA7CB138A}"/>
                </c:ext>
              </c:extLst>
            </c:dLbl>
            <c:dLbl>
              <c:idx val="30"/>
              <c:layout>
                <c:manualLayout>
                  <c:x val="-1.858810576956298E-2"/>
                  <c:y val="-0.12320795629873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464-4825-9623-83ADA7CB138A}"/>
                </c:ext>
              </c:extLst>
            </c:dLbl>
            <c:dLbl>
              <c:idx val="31"/>
              <c:layout>
                <c:manualLayout>
                  <c:x val="-1.8133270357202746E-2"/>
                  <c:y val="-0.10732037863308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464-4825-9623-83ADA7CB138A}"/>
                </c:ext>
              </c:extLst>
            </c:dLbl>
            <c:dLbl>
              <c:idx val="32"/>
              <c:layout>
                <c:manualLayout>
                  <c:x val="-1.7196844508225801E-2"/>
                  <c:y val="-0.112616237854968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464-4825-9623-83ADA7CB138A}"/>
                </c:ext>
              </c:extLst>
            </c:dLbl>
            <c:dLbl>
              <c:idx val="33"/>
              <c:layout>
                <c:manualLayout>
                  <c:x val="-1.7417520790971211E-2"/>
                  <c:y val="-0.128503815520620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464-4825-9623-83ADA7CB138A}"/>
                </c:ext>
              </c:extLst>
            </c:dLbl>
            <c:dLbl>
              <c:idx val="34"/>
              <c:layout>
                <c:manualLayout>
                  <c:x val="-1.7417520790971017E-2"/>
                  <c:y val="-0.144391393186272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464-4825-9623-83ADA7CB1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Montserrat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Лист2!$A$50:$B$84</c:f>
              <c:multiLvlStrCache>
                <c:ptCount val="35"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  <c:pt idx="13">
                    <c:v>2022</c:v>
                  </c:pt>
                  <c:pt idx="14">
                    <c:v>2023</c:v>
                  </c:pt>
                  <c:pt idx="15">
                    <c:v>2019</c:v>
                  </c:pt>
                  <c:pt idx="16">
                    <c:v>2020</c:v>
                  </c:pt>
                  <c:pt idx="17">
                    <c:v>2021</c:v>
                  </c:pt>
                  <c:pt idx="18">
                    <c:v>2022</c:v>
                  </c:pt>
                  <c:pt idx="19">
                    <c:v>2023</c:v>
                  </c:pt>
                  <c:pt idx="20">
                    <c:v>2019</c:v>
                  </c:pt>
                  <c:pt idx="21">
                    <c:v>2020</c:v>
                  </c:pt>
                  <c:pt idx="22">
                    <c:v>2021</c:v>
                  </c:pt>
                  <c:pt idx="23">
                    <c:v>2022</c:v>
                  </c:pt>
                  <c:pt idx="24">
                    <c:v>2023</c:v>
                  </c:pt>
                  <c:pt idx="25">
                    <c:v>2019</c:v>
                  </c:pt>
                  <c:pt idx="26">
                    <c:v>2020</c:v>
                  </c:pt>
                  <c:pt idx="27">
                    <c:v>2021</c:v>
                  </c:pt>
                  <c:pt idx="28">
                    <c:v>2022</c:v>
                  </c:pt>
                  <c:pt idx="29">
                    <c:v>2023</c:v>
                  </c:pt>
                  <c:pt idx="30">
                    <c:v>2019</c:v>
                  </c:pt>
                  <c:pt idx="31">
                    <c:v>2020</c:v>
                  </c:pt>
                  <c:pt idx="32">
                    <c:v>2021</c:v>
                  </c:pt>
                  <c:pt idx="33">
                    <c:v>2022</c:v>
                  </c:pt>
                  <c:pt idx="34">
                    <c:v>2023</c:v>
                  </c:pt>
                </c:lvl>
                <c:lvl>
                  <c:pt idx="0">
                    <c:v>15-19</c:v>
                  </c:pt>
                  <c:pt idx="5">
                    <c:v>20-29</c:v>
                  </c:pt>
                  <c:pt idx="10">
                    <c:v>30-39</c:v>
                  </c:pt>
                  <c:pt idx="15">
                    <c:v>40-49</c:v>
                  </c:pt>
                  <c:pt idx="20">
                    <c:v>50-59</c:v>
                  </c:pt>
                  <c:pt idx="25">
                    <c:v>60-69</c:v>
                  </c:pt>
                  <c:pt idx="30">
                    <c:v>70+</c:v>
                  </c:pt>
                </c:lvl>
              </c:multiLvlStrCache>
            </c:multiLvlStrRef>
          </c:cat>
          <c:val>
            <c:numRef>
              <c:f>Лист2!$C$50:$C$84</c:f>
              <c:numCache>
                <c:formatCode>0.0</c:formatCode>
                <c:ptCount val="35"/>
                <c:pt idx="0">
                  <c:v>5.0579565127878219</c:v>
                </c:pt>
                <c:pt idx="1">
                  <c:v>4.6912607381498725</c:v>
                </c:pt>
                <c:pt idx="2">
                  <c:v>4.4781141638739408</c:v>
                </c:pt>
                <c:pt idx="3">
                  <c:v>4.1312343200654258</c:v>
                </c:pt>
                <c:pt idx="4">
                  <c:v>5.3863623138392214</c:v>
                </c:pt>
                <c:pt idx="5">
                  <c:v>69.49967950129242</c:v>
                </c:pt>
                <c:pt idx="6">
                  <c:v>67.190620404864831</c:v>
                </c:pt>
                <c:pt idx="7">
                  <c:v>68.124418299564269</c:v>
                </c:pt>
                <c:pt idx="8">
                  <c:v>66.748323399097899</c:v>
                </c:pt>
                <c:pt idx="9">
                  <c:v>67.995327126244675</c:v>
                </c:pt>
                <c:pt idx="10">
                  <c:v>87.140935094901877</c:v>
                </c:pt>
                <c:pt idx="11">
                  <c:v>85.351379596799703</c:v>
                </c:pt>
                <c:pt idx="12">
                  <c:v>87.229974894275301</c:v>
                </c:pt>
                <c:pt idx="13">
                  <c:v>88.316829960153228</c:v>
                </c:pt>
                <c:pt idx="14">
                  <c:v>89.431370293238572</c:v>
                </c:pt>
                <c:pt idx="15">
                  <c:v>89.462680499608993</c:v>
                </c:pt>
                <c:pt idx="16">
                  <c:v>88.774648457587219</c:v>
                </c:pt>
                <c:pt idx="17">
                  <c:v>90.230760479331977</c:v>
                </c:pt>
                <c:pt idx="18">
                  <c:v>91.489272878993802</c:v>
                </c:pt>
                <c:pt idx="19">
                  <c:v>92.125871234491186</c:v>
                </c:pt>
                <c:pt idx="20">
                  <c:v>74.177442212605456</c:v>
                </c:pt>
                <c:pt idx="21">
                  <c:v>74.96357035464824</c:v>
                </c:pt>
                <c:pt idx="22">
                  <c:v>77.732753087483133</c:v>
                </c:pt>
                <c:pt idx="23">
                  <c:v>80.892269732901312</c:v>
                </c:pt>
                <c:pt idx="24">
                  <c:v>83.536151151239622</c:v>
                </c:pt>
                <c:pt idx="25">
                  <c:v>24.090255957868784</c:v>
                </c:pt>
                <c:pt idx="26">
                  <c:v>24.652559447160197</c:v>
                </c:pt>
                <c:pt idx="27">
                  <c:v>25.726609581474865</c:v>
                </c:pt>
                <c:pt idx="28">
                  <c:v>26.575847970018039</c:v>
                </c:pt>
                <c:pt idx="29">
                  <c:v>28.244690222304662</c:v>
                </c:pt>
                <c:pt idx="30">
                  <c:v>2.4490259547371291</c:v>
                </c:pt>
                <c:pt idx="31">
                  <c:v>2.2823319250303182</c:v>
                </c:pt>
                <c:pt idx="32">
                  <c:v>2.1065831735274259</c:v>
                </c:pt>
                <c:pt idx="33">
                  <c:v>1.9228464797956488</c:v>
                </c:pt>
                <c:pt idx="34">
                  <c:v>1.881241096519342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0464-4825-9623-83ADA7CB13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15242592"/>
        <c:axId val="1923140352"/>
      </c:lineChart>
      <c:catAx>
        <c:axId val="19231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139808"/>
        <c:crosses val="autoZero"/>
        <c:auto val="1"/>
        <c:lblAlgn val="ctr"/>
        <c:lblOffset val="100"/>
        <c:noMultiLvlLbl val="0"/>
      </c:catAx>
      <c:valAx>
        <c:axId val="19231398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143072"/>
        <c:crosses val="autoZero"/>
        <c:crossBetween val="between"/>
      </c:valAx>
      <c:valAx>
        <c:axId val="1923140352"/>
        <c:scaling>
          <c:orientation val="minMax"/>
          <c:max val="95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2592"/>
        <c:crosses val="max"/>
        <c:crossBetween val="between"/>
      </c:valAx>
      <c:catAx>
        <c:axId val="-211524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314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6987149893704"/>
          <c:y val="0.91445404372400851"/>
          <c:w val="0.36952434968038783"/>
          <c:h val="7.592875691070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/>
              </a:solidFill>
              <a:latin typeface="Montserrat" pitchFamily="2" charset="-52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Montserrat" pitchFamily="2" charset="-52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'схема 23 нов'!$D$4:$D$5</c:f>
              <c:strCache>
                <c:ptCount val="2"/>
                <c:pt idx="0">
                  <c:v>Мужчины</c:v>
                </c:pt>
                <c:pt idx="1">
                  <c:v>Численость населения </c:v>
                </c:pt>
              </c:strCache>
            </c:strRef>
          </c:tx>
          <c:spPr>
            <a:solidFill>
              <a:srgbClr val="91C4F2"/>
            </a:solidFill>
            <a:ln>
              <a:noFill/>
            </a:ln>
            <a:effectLst/>
          </c:spPr>
          <c:invertIfNegative val="0"/>
          <c:cat>
            <c:strRef>
              <c:f>'схема 23 нов'!$C$6:$C$106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'схема 23 нов'!$D$6:$D$106</c:f>
              <c:numCache>
                <c:formatCode>General</c:formatCode>
                <c:ptCount val="101"/>
                <c:pt idx="0">
                  <c:v>668226</c:v>
                </c:pt>
                <c:pt idx="1">
                  <c:v>715355</c:v>
                </c:pt>
                <c:pt idx="2">
                  <c:v>733121</c:v>
                </c:pt>
                <c:pt idx="3">
                  <c:v>760947</c:v>
                </c:pt>
                <c:pt idx="4">
                  <c:v>826282</c:v>
                </c:pt>
                <c:pt idx="5">
                  <c:v>868356</c:v>
                </c:pt>
                <c:pt idx="6">
                  <c:v>969395</c:v>
                </c:pt>
                <c:pt idx="7">
                  <c:v>1001669</c:v>
                </c:pt>
                <c:pt idx="8">
                  <c:v>995271</c:v>
                </c:pt>
                <c:pt idx="9">
                  <c:v>985668</c:v>
                </c:pt>
                <c:pt idx="10">
                  <c:v>992723</c:v>
                </c:pt>
                <c:pt idx="11">
                  <c:v>937704</c:v>
                </c:pt>
                <c:pt idx="12">
                  <c:v>913263</c:v>
                </c:pt>
                <c:pt idx="13">
                  <c:v>887178</c:v>
                </c:pt>
                <c:pt idx="14">
                  <c:v>882164</c:v>
                </c:pt>
                <c:pt idx="15">
                  <c:v>830911</c:v>
                </c:pt>
                <c:pt idx="16">
                  <c:v>764447</c:v>
                </c:pt>
                <c:pt idx="17">
                  <c:v>784543</c:v>
                </c:pt>
                <c:pt idx="18">
                  <c:v>758462</c:v>
                </c:pt>
                <c:pt idx="19">
                  <c:v>797904</c:v>
                </c:pt>
                <c:pt idx="20">
                  <c:v>788629</c:v>
                </c:pt>
                <c:pt idx="21">
                  <c:v>735065</c:v>
                </c:pt>
                <c:pt idx="22">
                  <c:v>794615</c:v>
                </c:pt>
                <c:pt idx="23">
                  <c:v>735610</c:v>
                </c:pt>
                <c:pt idx="24">
                  <c:v>716766</c:v>
                </c:pt>
                <c:pt idx="25">
                  <c:v>692884</c:v>
                </c:pt>
                <c:pt idx="26">
                  <c:v>755652</c:v>
                </c:pt>
                <c:pt idx="27">
                  <c:v>804764</c:v>
                </c:pt>
                <c:pt idx="28">
                  <c:v>777476</c:v>
                </c:pt>
                <c:pt idx="29">
                  <c:v>789608</c:v>
                </c:pt>
                <c:pt idx="30">
                  <c:v>880825</c:v>
                </c:pt>
                <c:pt idx="31">
                  <c:v>976000</c:v>
                </c:pt>
                <c:pt idx="32">
                  <c:v>1188577</c:v>
                </c:pt>
                <c:pt idx="33">
                  <c:v>1204715</c:v>
                </c:pt>
                <c:pt idx="34">
                  <c:v>1225505</c:v>
                </c:pt>
                <c:pt idx="35">
                  <c:v>1286881</c:v>
                </c:pt>
                <c:pt idx="36">
                  <c:v>1301763</c:v>
                </c:pt>
                <c:pt idx="37">
                  <c:v>1296853</c:v>
                </c:pt>
                <c:pt idx="38">
                  <c:v>1211977</c:v>
                </c:pt>
                <c:pt idx="39">
                  <c:v>1222941</c:v>
                </c:pt>
                <c:pt idx="40">
                  <c:v>1148379</c:v>
                </c:pt>
                <c:pt idx="41">
                  <c:v>1086086</c:v>
                </c:pt>
                <c:pt idx="42">
                  <c:v>1201659</c:v>
                </c:pt>
                <c:pt idx="43">
                  <c:v>1067360</c:v>
                </c:pt>
                <c:pt idx="44">
                  <c:v>1047147</c:v>
                </c:pt>
                <c:pt idx="45">
                  <c:v>977473</c:v>
                </c:pt>
                <c:pt idx="46">
                  <c:v>1024087</c:v>
                </c:pt>
                <c:pt idx="47">
                  <c:v>1020907</c:v>
                </c:pt>
                <c:pt idx="48">
                  <c:v>958080</c:v>
                </c:pt>
                <c:pt idx="49">
                  <c:v>904953</c:v>
                </c:pt>
                <c:pt idx="50">
                  <c:v>913648</c:v>
                </c:pt>
                <c:pt idx="51">
                  <c:v>875189</c:v>
                </c:pt>
                <c:pt idx="52">
                  <c:v>942470</c:v>
                </c:pt>
                <c:pt idx="53">
                  <c:v>829667</c:v>
                </c:pt>
                <c:pt idx="54">
                  <c:v>822216</c:v>
                </c:pt>
                <c:pt idx="55">
                  <c:v>756913</c:v>
                </c:pt>
                <c:pt idx="56">
                  <c:v>782494</c:v>
                </c:pt>
                <c:pt idx="57">
                  <c:v>840870</c:v>
                </c:pt>
                <c:pt idx="58">
                  <c:v>801583</c:v>
                </c:pt>
                <c:pt idx="59">
                  <c:v>868830</c:v>
                </c:pt>
                <c:pt idx="60">
                  <c:v>858738</c:v>
                </c:pt>
                <c:pt idx="61">
                  <c:v>882499</c:v>
                </c:pt>
                <c:pt idx="62">
                  <c:v>968986</c:v>
                </c:pt>
                <c:pt idx="63">
                  <c:v>864225</c:v>
                </c:pt>
                <c:pt idx="64">
                  <c:v>842898</c:v>
                </c:pt>
                <c:pt idx="65">
                  <c:v>780097</c:v>
                </c:pt>
                <c:pt idx="66">
                  <c:v>753399</c:v>
                </c:pt>
                <c:pt idx="67">
                  <c:v>729958</c:v>
                </c:pt>
                <c:pt idx="68">
                  <c:v>686156</c:v>
                </c:pt>
                <c:pt idx="69">
                  <c:v>595114</c:v>
                </c:pt>
                <c:pt idx="70">
                  <c:v>584291</c:v>
                </c:pt>
                <c:pt idx="71">
                  <c:v>524494</c:v>
                </c:pt>
                <c:pt idx="72">
                  <c:v>521109</c:v>
                </c:pt>
                <c:pt idx="73">
                  <c:v>482412</c:v>
                </c:pt>
                <c:pt idx="74">
                  <c:v>379285</c:v>
                </c:pt>
                <c:pt idx="75">
                  <c:v>339355</c:v>
                </c:pt>
                <c:pt idx="76">
                  <c:v>291236</c:v>
                </c:pt>
                <c:pt idx="77">
                  <c:v>188792</c:v>
                </c:pt>
                <c:pt idx="78">
                  <c:v>116102</c:v>
                </c:pt>
                <c:pt idx="79">
                  <c:v>103278</c:v>
                </c:pt>
                <c:pt idx="80">
                  <c:v>130849</c:v>
                </c:pt>
                <c:pt idx="81">
                  <c:v>173510</c:v>
                </c:pt>
                <c:pt idx="82">
                  <c:v>175507</c:v>
                </c:pt>
                <c:pt idx="83">
                  <c:v>164119</c:v>
                </c:pt>
                <c:pt idx="84">
                  <c:v>141177</c:v>
                </c:pt>
                <c:pt idx="85">
                  <c:v>124698</c:v>
                </c:pt>
                <c:pt idx="86">
                  <c:v>89505</c:v>
                </c:pt>
                <c:pt idx="87">
                  <c:v>68332</c:v>
                </c:pt>
                <c:pt idx="88">
                  <c:v>42475</c:v>
                </c:pt>
                <c:pt idx="89">
                  <c:v>32712</c:v>
                </c:pt>
                <c:pt idx="90">
                  <c:v>34830</c:v>
                </c:pt>
                <c:pt idx="91">
                  <c:v>22877</c:v>
                </c:pt>
                <c:pt idx="92">
                  <c:v>22266</c:v>
                </c:pt>
                <c:pt idx="93">
                  <c:v>13099</c:v>
                </c:pt>
                <c:pt idx="94">
                  <c:v>10301</c:v>
                </c:pt>
                <c:pt idx="95">
                  <c:v>7513</c:v>
                </c:pt>
                <c:pt idx="96">
                  <c:v>5499</c:v>
                </c:pt>
                <c:pt idx="97">
                  <c:v>3775</c:v>
                </c:pt>
                <c:pt idx="98">
                  <c:v>2333</c:v>
                </c:pt>
                <c:pt idx="99">
                  <c:v>1644</c:v>
                </c:pt>
                <c:pt idx="100">
                  <c:v>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5-466B-B354-7D92C196AE48}"/>
            </c:ext>
          </c:extLst>
        </c:ser>
        <c:ser>
          <c:idx val="1"/>
          <c:order val="1"/>
          <c:tx>
            <c:strRef>
              <c:f>'схема 23 нов'!$E$4:$E$5</c:f>
              <c:strCache>
                <c:ptCount val="2"/>
                <c:pt idx="0">
                  <c:v>Мужчины</c:v>
                </c:pt>
                <c:pt idx="1">
                  <c:v>Численость занятых</c:v>
                </c:pt>
              </c:strCache>
            </c:strRef>
          </c:tx>
          <c:spPr>
            <a:solidFill>
              <a:srgbClr val="2567C9"/>
            </a:solidFill>
            <a:ln>
              <a:noFill/>
            </a:ln>
            <a:effectLst/>
          </c:spPr>
          <c:invertIfNegative val="0"/>
          <c:cat>
            <c:strRef>
              <c:f>'схема 23 нов'!$C$6:$C$106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'схема 23 нов'!$E$6:$E$106</c:f>
              <c:numCache>
                <c:formatCode>General</c:formatCode>
                <c:ptCount val="101"/>
                <c:pt idx="15" formatCode="#,##0">
                  <c:v>10737.501427460134</c:v>
                </c:pt>
                <c:pt idx="16" formatCode="#,##0">
                  <c:v>15859.465574239737</c:v>
                </c:pt>
                <c:pt idx="17" formatCode="#,##0">
                  <c:v>23587.332496846018</c:v>
                </c:pt>
                <c:pt idx="18" formatCode="#,##0">
                  <c:v>72632.946959872846</c:v>
                </c:pt>
                <c:pt idx="19" formatCode="#,##0">
                  <c:v>130805.19080123353</c:v>
                </c:pt>
                <c:pt idx="20" formatCode="#,##0">
                  <c:v>232569.68284103437</c:v>
                </c:pt>
                <c:pt idx="21" formatCode="#,##0">
                  <c:v>301318.08364618226</c:v>
                </c:pt>
                <c:pt idx="22" formatCode="#,##0">
                  <c:v>435908.89835504408</c:v>
                </c:pt>
                <c:pt idx="23" formatCode="#,##0">
                  <c:v>514527.9896554703</c:v>
                </c:pt>
                <c:pt idx="24" formatCode="#,##0">
                  <c:v>590290.44157179515</c:v>
                </c:pt>
                <c:pt idx="25" formatCode="#,##0">
                  <c:v>615867.61137255072</c:v>
                </c:pt>
                <c:pt idx="26" formatCode="#,##0">
                  <c:v>700070.6308770983</c:v>
                </c:pt>
                <c:pt idx="27" formatCode="#,##0">
                  <c:v>742681.66950784251</c:v>
                </c:pt>
                <c:pt idx="28" formatCode="#,##0">
                  <c:v>731236.06951925531</c:v>
                </c:pt>
                <c:pt idx="29" formatCode="#,##0">
                  <c:v>739578.5022250457</c:v>
                </c:pt>
                <c:pt idx="30" formatCode="#,##0">
                  <c:v>825550.24188033945</c:v>
                </c:pt>
                <c:pt idx="31" formatCode="#,##0">
                  <c:v>918705.1707389151</c:v>
                </c:pt>
                <c:pt idx="32" formatCode="#,##0">
                  <c:v>1115291.7498334332</c:v>
                </c:pt>
                <c:pt idx="33" formatCode="#,##0">
                  <c:v>1133738.7927776666</c:v>
                </c:pt>
                <c:pt idx="34" formatCode="#,##0">
                  <c:v>1155266.5579475577</c:v>
                </c:pt>
                <c:pt idx="35" formatCode="#,##0">
                  <c:v>1211966.8509574372</c:v>
                </c:pt>
                <c:pt idx="36" formatCode="#,##0">
                  <c:v>1223674.3220799742</c:v>
                </c:pt>
                <c:pt idx="37" formatCode="#,##0">
                  <c:v>1221441.4946514261</c:v>
                </c:pt>
                <c:pt idx="38" formatCode="#,##0">
                  <c:v>1143928.5231790354</c:v>
                </c:pt>
                <c:pt idx="39" formatCode="#,##0">
                  <c:v>1153580.2028060665</c:v>
                </c:pt>
                <c:pt idx="40" formatCode="#,##0">
                  <c:v>1090004.8943628096</c:v>
                </c:pt>
                <c:pt idx="41" formatCode="#,##0">
                  <c:v>1018872.4386283149</c:v>
                </c:pt>
                <c:pt idx="42" formatCode="#,##0">
                  <c:v>1127235.7152012191</c:v>
                </c:pt>
                <c:pt idx="43" formatCode="#,##0">
                  <c:v>1003398.0454722191</c:v>
                </c:pt>
                <c:pt idx="44" formatCode="#,##0">
                  <c:v>984180.87670639378</c:v>
                </c:pt>
                <c:pt idx="45" formatCode="#,##0">
                  <c:v>914390.18553737667</c:v>
                </c:pt>
                <c:pt idx="46" formatCode="#,##0">
                  <c:v>955277.12143056712</c:v>
                </c:pt>
                <c:pt idx="47" formatCode="#,##0">
                  <c:v>953302.96400056081</c:v>
                </c:pt>
                <c:pt idx="48" formatCode="#,##0">
                  <c:v>894476.30569251324</c:v>
                </c:pt>
                <c:pt idx="49" formatCode="#,##0">
                  <c:v>836698.68165167863</c:v>
                </c:pt>
                <c:pt idx="50" formatCode="#,##0">
                  <c:v>840205.98500430014</c:v>
                </c:pt>
                <c:pt idx="51" formatCode="#,##0">
                  <c:v>798713.20499561878</c:v>
                </c:pt>
                <c:pt idx="52" formatCode="#,##0">
                  <c:v>862891.87330471259</c:v>
                </c:pt>
                <c:pt idx="53" formatCode="#,##0">
                  <c:v>761056.32208357111</c:v>
                </c:pt>
                <c:pt idx="54" formatCode="#,##0">
                  <c:v>744167.09995201882</c:v>
                </c:pt>
                <c:pt idx="55" formatCode="#,##0">
                  <c:v>671160.63984754402</c:v>
                </c:pt>
                <c:pt idx="56" formatCode="#,##0">
                  <c:v>692642.68219582853</c:v>
                </c:pt>
                <c:pt idx="57" formatCode="#,##0">
                  <c:v>724866.30336229457</c:v>
                </c:pt>
                <c:pt idx="58" formatCode="#,##0">
                  <c:v>672029.17669733241</c:v>
                </c:pt>
                <c:pt idx="59" formatCode="#,##0">
                  <c:v>698966.12406625447</c:v>
                </c:pt>
                <c:pt idx="60" formatCode="#,##0">
                  <c:v>632861.73234636523</c:v>
                </c:pt>
                <c:pt idx="61" formatCode="#,##0">
                  <c:v>605339.64814744343</c:v>
                </c:pt>
                <c:pt idx="62" formatCode="#,##0">
                  <c:v>559614.54657143366</c:v>
                </c:pt>
                <c:pt idx="63" formatCode="#,##0">
                  <c:v>392954.45627443714</c:v>
                </c:pt>
                <c:pt idx="64" formatCode="#,##0">
                  <c:v>300207.96018195862</c:v>
                </c:pt>
                <c:pt idx="65" formatCode="#,##0">
                  <c:v>190825.36992985907</c:v>
                </c:pt>
                <c:pt idx="66" formatCode="#,##0">
                  <c:v>156927.0345190856</c:v>
                </c:pt>
                <c:pt idx="67" formatCode="#,##0">
                  <c:v>111740.47608477822</c:v>
                </c:pt>
                <c:pt idx="68" formatCode="#,##0">
                  <c:v>81289.388898879872</c:v>
                </c:pt>
                <c:pt idx="69" formatCode="#,##0">
                  <c:v>52355.751632612883</c:v>
                </c:pt>
                <c:pt idx="70" formatCode="#,##0">
                  <c:v>35538.877325254471</c:v>
                </c:pt>
                <c:pt idx="71" formatCode="#,##0">
                  <c:v>26182.433859104764</c:v>
                </c:pt>
                <c:pt idx="72" formatCode="#,##0">
                  <c:v>17738.687090920208</c:v>
                </c:pt>
                <c:pt idx="73" formatCode="#,##0">
                  <c:v>12122.069313744438</c:v>
                </c:pt>
                <c:pt idx="74" formatCode="#,##0">
                  <c:v>10411.511574495211</c:v>
                </c:pt>
                <c:pt idx="75" formatCode="#,##0">
                  <c:v>6281.7445712637</c:v>
                </c:pt>
                <c:pt idx="76" formatCode="#,##0">
                  <c:v>5601.3434651339376</c:v>
                </c:pt>
                <c:pt idx="77" formatCode="#,##0">
                  <c:v>3061.4507966324372</c:v>
                </c:pt>
                <c:pt idx="78" formatCode="#,##0">
                  <c:v>788.74926076610598</c:v>
                </c:pt>
                <c:pt idx="79" formatCode="#,##0">
                  <c:v>926.34529518618012</c:v>
                </c:pt>
                <c:pt idx="80" formatCode="#,##0">
                  <c:v>1649.8968896807301</c:v>
                </c:pt>
                <c:pt idx="81" formatCode="#,##0">
                  <c:v>2065.466231507241</c:v>
                </c:pt>
                <c:pt idx="82" formatCode="#,##0">
                  <c:v>883.04639889050463</c:v>
                </c:pt>
                <c:pt idx="83" formatCode="#,##0">
                  <c:v>574.67239002580061</c:v>
                </c:pt>
                <c:pt idx="84" formatCode="#,##0">
                  <c:v>253.80068601405799</c:v>
                </c:pt>
                <c:pt idx="85" formatCode="#,##0">
                  <c:v>282.80108196836835</c:v>
                </c:pt>
                <c:pt idx="86" formatCode="#,##0">
                  <c:v>357.62754990268201</c:v>
                </c:pt>
                <c:pt idx="87" formatCode="#,##0">
                  <c:v>611.63231898755112</c:v>
                </c:pt>
                <c:pt idx="88" formatCode="#,##0">
                  <c:v>175.18130150097065</c:v>
                </c:pt>
                <c:pt idx="89" formatCode="#,##0">
                  <c:v>108.00000000315615</c:v>
                </c:pt>
                <c:pt idx="90" formatCode="#,##0">
                  <c:v>25</c:v>
                </c:pt>
                <c:pt idx="91" formatCode="#,##0">
                  <c:v>0</c:v>
                </c:pt>
                <c:pt idx="92" formatCode="#,##0">
                  <c:v>0</c:v>
                </c:pt>
                <c:pt idx="93" formatCode="#,##0">
                  <c:v>0</c:v>
                </c:pt>
                <c:pt idx="94" formatCode="#,##0">
                  <c:v>0</c:v>
                </c:pt>
                <c:pt idx="95" formatCode="#,##0">
                  <c:v>0</c:v>
                </c:pt>
                <c:pt idx="96" formatCode="#,##0">
                  <c:v>0</c:v>
                </c:pt>
                <c:pt idx="97" formatCode="#,##0">
                  <c:v>0</c:v>
                </c:pt>
                <c:pt idx="98" formatCode="#,##0">
                  <c:v>0</c:v>
                </c:pt>
                <c:pt idx="99" formatCode="#,##0">
                  <c:v>0</c:v>
                </c:pt>
                <c:pt idx="10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5-466B-B354-7D92C196AE48}"/>
            </c:ext>
          </c:extLst>
        </c:ser>
        <c:ser>
          <c:idx val="2"/>
          <c:order val="2"/>
          <c:tx>
            <c:strRef>
              <c:f>'схема 23 нов'!$F$4:$F$5</c:f>
              <c:strCache>
                <c:ptCount val="2"/>
                <c:pt idx="0">
                  <c:v>Женщины</c:v>
                </c:pt>
                <c:pt idx="1">
                  <c:v>Численость населения </c:v>
                </c:pt>
              </c:strCache>
            </c:strRef>
          </c:tx>
          <c:spPr>
            <a:solidFill>
              <a:srgbClr val="F191C1"/>
            </a:solidFill>
            <a:ln>
              <a:noFill/>
            </a:ln>
            <a:effectLst/>
          </c:spPr>
          <c:invertIfNegative val="0"/>
          <c:cat>
            <c:strRef>
              <c:f>'схема 23 нов'!$C$6:$C$106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'схема 23 нов'!$F$6:$F$106</c:f>
              <c:numCache>
                <c:formatCode>General</c:formatCode>
                <c:ptCount val="101"/>
                <c:pt idx="0">
                  <c:v>-632575</c:v>
                </c:pt>
                <c:pt idx="1">
                  <c:v>-674423</c:v>
                </c:pt>
                <c:pt idx="2">
                  <c:v>-690865</c:v>
                </c:pt>
                <c:pt idx="3">
                  <c:v>-717858</c:v>
                </c:pt>
                <c:pt idx="4">
                  <c:v>-775653</c:v>
                </c:pt>
                <c:pt idx="5">
                  <c:v>-819201</c:v>
                </c:pt>
                <c:pt idx="6">
                  <c:v>-915823</c:v>
                </c:pt>
                <c:pt idx="7">
                  <c:v>-947724</c:v>
                </c:pt>
                <c:pt idx="8">
                  <c:v>-937947</c:v>
                </c:pt>
                <c:pt idx="9">
                  <c:v>-932215</c:v>
                </c:pt>
                <c:pt idx="10">
                  <c:v>-935877</c:v>
                </c:pt>
                <c:pt idx="11">
                  <c:v>-886340</c:v>
                </c:pt>
                <c:pt idx="12">
                  <c:v>-859691</c:v>
                </c:pt>
                <c:pt idx="13">
                  <c:v>-838925</c:v>
                </c:pt>
                <c:pt idx="14">
                  <c:v>-838349</c:v>
                </c:pt>
                <c:pt idx="15">
                  <c:v>-788554</c:v>
                </c:pt>
                <c:pt idx="16">
                  <c:v>-723166</c:v>
                </c:pt>
                <c:pt idx="17">
                  <c:v>-740530</c:v>
                </c:pt>
                <c:pt idx="18">
                  <c:v>-725135</c:v>
                </c:pt>
                <c:pt idx="19">
                  <c:v>-749038</c:v>
                </c:pt>
                <c:pt idx="20">
                  <c:v>-726357</c:v>
                </c:pt>
                <c:pt idx="21">
                  <c:v>-681716</c:v>
                </c:pt>
                <c:pt idx="22">
                  <c:v>-735694</c:v>
                </c:pt>
                <c:pt idx="23">
                  <c:v>-688555</c:v>
                </c:pt>
                <c:pt idx="24">
                  <c:v>-688809</c:v>
                </c:pt>
                <c:pt idx="25">
                  <c:v>-658577</c:v>
                </c:pt>
                <c:pt idx="26">
                  <c:v>-730645</c:v>
                </c:pt>
                <c:pt idx="27">
                  <c:v>-791453</c:v>
                </c:pt>
                <c:pt idx="28">
                  <c:v>-759240</c:v>
                </c:pt>
                <c:pt idx="29">
                  <c:v>-787257</c:v>
                </c:pt>
                <c:pt idx="30">
                  <c:v>-892505</c:v>
                </c:pt>
                <c:pt idx="31">
                  <c:v>-986976</c:v>
                </c:pt>
                <c:pt idx="32">
                  <c:v>-1190514</c:v>
                </c:pt>
                <c:pt idx="33">
                  <c:v>-1229117</c:v>
                </c:pt>
                <c:pt idx="34">
                  <c:v>-1260186</c:v>
                </c:pt>
                <c:pt idx="35">
                  <c:v>-1320535</c:v>
                </c:pt>
                <c:pt idx="36">
                  <c:v>-1329343</c:v>
                </c:pt>
                <c:pt idx="37">
                  <c:v>-1332003</c:v>
                </c:pt>
                <c:pt idx="38">
                  <c:v>-1253483</c:v>
                </c:pt>
                <c:pt idx="39">
                  <c:v>-1289452</c:v>
                </c:pt>
                <c:pt idx="40">
                  <c:v>-1221613</c:v>
                </c:pt>
                <c:pt idx="41">
                  <c:v>-1155287</c:v>
                </c:pt>
                <c:pt idx="42">
                  <c:v>-1254661</c:v>
                </c:pt>
                <c:pt idx="43">
                  <c:v>-1147754</c:v>
                </c:pt>
                <c:pt idx="44">
                  <c:v>-1134486</c:v>
                </c:pt>
                <c:pt idx="45">
                  <c:v>-1078365</c:v>
                </c:pt>
                <c:pt idx="46">
                  <c:v>-1122055</c:v>
                </c:pt>
                <c:pt idx="47">
                  <c:v>-1127152</c:v>
                </c:pt>
                <c:pt idx="48">
                  <c:v>-1056597</c:v>
                </c:pt>
                <c:pt idx="49">
                  <c:v>-1012063</c:v>
                </c:pt>
                <c:pt idx="50">
                  <c:v>-1024338</c:v>
                </c:pt>
                <c:pt idx="51">
                  <c:v>-982371</c:v>
                </c:pt>
                <c:pt idx="52">
                  <c:v>-1032590</c:v>
                </c:pt>
                <c:pt idx="53">
                  <c:v>-943244</c:v>
                </c:pt>
                <c:pt idx="54">
                  <c:v>-945274</c:v>
                </c:pt>
                <c:pt idx="55">
                  <c:v>-894136</c:v>
                </c:pt>
                <c:pt idx="56">
                  <c:v>-934435</c:v>
                </c:pt>
                <c:pt idx="57">
                  <c:v>-1010059</c:v>
                </c:pt>
                <c:pt idx="58">
                  <c:v>-999988</c:v>
                </c:pt>
                <c:pt idx="59">
                  <c:v>-1098503</c:v>
                </c:pt>
                <c:pt idx="60">
                  <c:v>-1120623</c:v>
                </c:pt>
                <c:pt idx="61">
                  <c:v>-1171276</c:v>
                </c:pt>
                <c:pt idx="62">
                  <c:v>-1280807</c:v>
                </c:pt>
                <c:pt idx="63">
                  <c:v>-1188924</c:v>
                </c:pt>
                <c:pt idx="64">
                  <c:v>-1190395</c:v>
                </c:pt>
                <c:pt idx="65">
                  <c:v>-1128552</c:v>
                </c:pt>
                <c:pt idx="66">
                  <c:v>-1119301</c:v>
                </c:pt>
                <c:pt idx="67">
                  <c:v>-1112902</c:v>
                </c:pt>
                <c:pt idx="68">
                  <c:v>-1084119</c:v>
                </c:pt>
                <c:pt idx="69">
                  <c:v>-968064</c:v>
                </c:pt>
                <c:pt idx="70">
                  <c:v>-975048</c:v>
                </c:pt>
                <c:pt idx="71">
                  <c:v>-915870</c:v>
                </c:pt>
                <c:pt idx="72">
                  <c:v>-906791</c:v>
                </c:pt>
                <c:pt idx="73">
                  <c:v>-891770</c:v>
                </c:pt>
                <c:pt idx="74">
                  <c:v>-720254</c:v>
                </c:pt>
                <c:pt idx="75">
                  <c:v>-669273</c:v>
                </c:pt>
                <c:pt idx="76">
                  <c:v>-593509</c:v>
                </c:pt>
                <c:pt idx="77">
                  <c:v>-372231</c:v>
                </c:pt>
                <c:pt idx="78">
                  <c:v>-251677</c:v>
                </c:pt>
                <c:pt idx="79">
                  <c:v>-230671</c:v>
                </c:pt>
                <c:pt idx="80">
                  <c:v>-326780</c:v>
                </c:pt>
                <c:pt idx="81">
                  <c:v>-476157</c:v>
                </c:pt>
                <c:pt idx="82">
                  <c:v>-480185</c:v>
                </c:pt>
                <c:pt idx="83">
                  <c:v>-486216</c:v>
                </c:pt>
                <c:pt idx="84">
                  <c:v>-441511</c:v>
                </c:pt>
                <c:pt idx="85">
                  <c:v>-387081</c:v>
                </c:pt>
                <c:pt idx="86">
                  <c:v>-279929</c:v>
                </c:pt>
                <c:pt idx="87">
                  <c:v>-216965</c:v>
                </c:pt>
                <c:pt idx="88">
                  <c:v>-143698</c:v>
                </c:pt>
                <c:pt idx="89">
                  <c:v>-116028</c:v>
                </c:pt>
                <c:pt idx="90">
                  <c:v>-126073</c:v>
                </c:pt>
                <c:pt idx="91">
                  <c:v>-84994</c:v>
                </c:pt>
                <c:pt idx="92">
                  <c:v>-77705</c:v>
                </c:pt>
                <c:pt idx="93">
                  <c:v>-53077</c:v>
                </c:pt>
                <c:pt idx="94">
                  <c:v>-41891</c:v>
                </c:pt>
                <c:pt idx="95">
                  <c:v>-29269</c:v>
                </c:pt>
                <c:pt idx="96">
                  <c:v>-20631</c:v>
                </c:pt>
                <c:pt idx="97">
                  <c:v>-14267</c:v>
                </c:pt>
                <c:pt idx="98">
                  <c:v>-9512</c:v>
                </c:pt>
                <c:pt idx="99">
                  <c:v>-6274</c:v>
                </c:pt>
                <c:pt idx="100">
                  <c:v>-7135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5-466B-B354-7D92C196AE48}"/>
            </c:ext>
          </c:extLst>
        </c:ser>
        <c:ser>
          <c:idx val="3"/>
          <c:order val="3"/>
          <c:tx>
            <c:strRef>
              <c:f>'схема 23 нов'!$G$4:$G$5</c:f>
              <c:strCache>
                <c:ptCount val="2"/>
                <c:pt idx="0">
                  <c:v>Женщины</c:v>
                </c:pt>
                <c:pt idx="1">
                  <c:v>Численость занятых</c:v>
                </c:pt>
              </c:strCache>
            </c:strRef>
          </c:tx>
          <c:spPr>
            <a:solidFill>
              <a:srgbClr val="C82A6E"/>
            </a:solidFill>
            <a:ln>
              <a:noFill/>
            </a:ln>
            <a:effectLst/>
          </c:spPr>
          <c:invertIfNegative val="0"/>
          <c:cat>
            <c:strRef>
              <c:f>'схема 23 нов'!$C$6:$C$106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strCache>
            </c:strRef>
          </c:cat>
          <c:val>
            <c:numRef>
              <c:f>'схема 23 нов'!$G$6:$G$106</c:f>
              <c:numCache>
                <c:formatCode>General</c:formatCode>
                <c:ptCount val="101"/>
                <c:pt idx="15" formatCode="#,##0">
                  <c:v>-7694.0917735810453</c:v>
                </c:pt>
                <c:pt idx="16" formatCode="#,##0">
                  <c:v>-10295.113658822838</c:v>
                </c:pt>
                <c:pt idx="17" formatCode="#,##0">
                  <c:v>-17865.101736377921</c:v>
                </c:pt>
                <c:pt idx="18" formatCode="#,##0">
                  <c:v>-48105.115572790855</c:v>
                </c:pt>
                <c:pt idx="19" formatCode="#,##0">
                  <c:v>-84641.749226667525</c:v>
                </c:pt>
                <c:pt idx="20" formatCode="#,##0">
                  <c:v>-152493.9160720825</c:v>
                </c:pt>
                <c:pt idx="21" formatCode="#,##0">
                  <c:v>-211949.44109025641</c:v>
                </c:pt>
                <c:pt idx="22" formatCode="#,##0">
                  <c:v>-326583.17655015114</c:v>
                </c:pt>
                <c:pt idx="23" formatCode="#,##0">
                  <c:v>-422401.78130511846</c:v>
                </c:pt>
                <c:pt idx="24" formatCode="#,##0">
                  <c:v>-494539.64611845702</c:v>
                </c:pt>
                <c:pt idx="25" formatCode="#,##0">
                  <c:v>-517098.9992761006</c:v>
                </c:pt>
                <c:pt idx="26" formatCode="#,##0">
                  <c:v>-574351.36543082283</c:v>
                </c:pt>
                <c:pt idx="27" formatCode="#,##0">
                  <c:v>-642325.8553936918</c:v>
                </c:pt>
                <c:pt idx="28" formatCode="#,##0">
                  <c:v>-610557.04482837103</c:v>
                </c:pt>
                <c:pt idx="29" formatCode="#,##0">
                  <c:v>-636689.18309505552</c:v>
                </c:pt>
                <c:pt idx="30" formatCode="#,##0">
                  <c:v>-726424.56799970532</c:v>
                </c:pt>
                <c:pt idx="31" formatCode="#,##0">
                  <c:v>-789128.36286102934</c:v>
                </c:pt>
                <c:pt idx="32" formatCode="#,##0">
                  <c:v>-977493.11380881467</c:v>
                </c:pt>
                <c:pt idx="33" formatCode="#,##0">
                  <c:v>-1012989.3233972954</c:v>
                </c:pt>
                <c:pt idx="34" formatCode="#,##0">
                  <c:v>-1067260.6605558691</c:v>
                </c:pt>
                <c:pt idx="35" formatCode="#,##0">
                  <c:v>-1127490.3358474118</c:v>
                </c:pt>
                <c:pt idx="36" formatCode="#,##0">
                  <c:v>-1144151.7721069895</c:v>
                </c:pt>
                <c:pt idx="37" formatCode="#,##0">
                  <c:v>-1158077.2482897989</c:v>
                </c:pt>
                <c:pt idx="38" formatCode="#,##0">
                  <c:v>-1100082.217118928</c:v>
                </c:pt>
                <c:pt idx="39" formatCode="#,##0">
                  <c:v>-1138977.3593612285</c:v>
                </c:pt>
                <c:pt idx="40" formatCode="#,##0">
                  <c:v>-1093039.1997285397</c:v>
                </c:pt>
                <c:pt idx="41" formatCode="#,##0">
                  <c:v>-1038084.2812253035</c:v>
                </c:pt>
                <c:pt idx="42" formatCode="#,##0">
                  <c:v>-1129635.8458169773</c:v>
                </c:pt>
                <c:pt idx="43" formatCode="#,##0">
                  <c:v>-1038405.5198631625</c:v>
                </c:pt>
                <c:pt idx="44" formatCode="#,##0">
                  <c:v>-1033795.46811623</c:v>
                </c:pt>
                <c:pt idx="45" formatCode="#,##0">
                  <c:v>-984570.71428612026</c:v>
                </c:pt>
                <c:pt idx="46" formatCode="#,##0">
                  <c:v>-1021911.0987642054</c:v>
                </c:pt>
                <c:pt idx="47" formatCode="#,##0">
                  <c:v>-1028928.1399479118</c:v>
                </c:pt>
                <c:pt idx="48" formatCode="#,##0">
                  <c:v>-961437.31368168455</c:v>
                </c:pt>
                <c:pt idx="49" formatCode="#,##0">
                  <c:v>-921153.19471845811</c:v>
                </c:pt>
                <c:pt idx="50" formatCode="#,##0">
                  <c:v>-925418.14494327351</c:v>
                </c:pt>
                <c:pt idx="51" formatCode="#,##0">
                  <c:v>-880907.65892906778</c:v>
                </c:pt>
                <c:pt idx="52" formatCode="#,##0">
                  <c:v>-923440.98670819879</c:v>
                </c:pt>
                <c:pt idx="53" formatCode="#,##0">
                  <c:v>-835544.15954561275</c:v>
                </c:pt>
                <c:pt idx="54" formatCode="#,##0">
                  <c:v>-816838.18614217394</c:v>
                </c:pt>
                <c:pt idx="55" formatCode="#,##0">
                  <c:v>-748067.64457980182</c:v>
                </c:pt>
                <c:pt idx="56" formatCode="#,##0">
                  <c:v>-761406.01895571034</c:v>
                </c:pt>
                <c:pt idx="57" formatCode="#,##0">
                  <c:v>-757078.8913402484</c:v>
                </c:pt>
                <c:pt idx="58" formatCode="#,##0">
                  <c:v>-630271.00861885829</c:v>
                </c:pt>
                <c:pt idx="59" formatCode="#,##0">
                  <c:v>-574222.63350104284</c:v>
                </c:pt>
                <c:pt idx="60" formatCode="#,##0">
                  <c:v>-452145.16700350645</c:v>
                </c:pt>
                <c:pt idx="61" formatCode="#,##0">
                  <c:v>-418231.7805803013</c:v>
                </c:pt>
                <c:pt idx="62" formatCode="#,##0">
                  <c:v>-388178.70483689656</c:v>
                </c:pt>
                <c:pt idx="63" formatCode="#,##0">
                  <c:v>-322385.5377658559</c:v>
                </c:pt>
                <c:pt idx="64" formatCode="#,##0">
                  <c:v>-248030.05390996588</c:v>
                </c:pt>
                <c:pt idx="65" formatCode="#,##0">
                  <c:v>-183954.61329276013</c:v>
                </c:pt>
                <c:pt idx="66" formatCode="#,##0">
                  <c:v>-140502.78802779867</c:v>
                </c:pt>
                <c:pt idx="67" formatCode="#,##0">
                  <c:v>-108736.02142167636</c:v>
                </c:pt>
                <c:pt idx="68" formatCode="#,##0">
                  <c:v>-90109.951573009908</c:v>
                </c:pt>
                <c:pt idx="69" formatCode="#,##0">
                  <c:v>-53697.241310461141</c:v>
                </c:pt>
                <c:pt idx="70" formatCode="#,##0">
                  <c:v>-37789.314342069731</c:v>
                </c:pt>
                <c:pt idx="71" formatCode="#,##0">
                  <c:v>-32750.20578611796</c:v>
                </c:pt>
                <c:pt idx="72" formatCode="#,##0">
                  <c:v>-24124.354426958838</c:v>
                </c:pt>
                <c:pt idx="73" formatCode="#,##0">
                  <c:v>-17280.289018719192</c:v>
                </c:pt>
                <c:pt idx="74" formatCode="#,##0">
                  <c:v>-13048.84428111608</c:v>
                </c:pt>
                <c:pt idx="75" formatCode="#,##0">
                  <c:v>-11157.713674396184</c:v>
                </c:pt>
                <c:pt idx="76" formatCode="#,##0">
                  <c:v>-7543.5674780449499</c:v>
                </c:pt>
                <c:pt idx="77" formatCode="#,##0">
                  <c:v>-3134.1471001797977</c:v>
                </c:pt>
                <c:pt idx="78" formatCode="#,##0">
                  <c:v>-1604.3018962998003</c:v>
                </c:pt>
                <c:pt idx="79" formatCode="#,##0">
                  <c:v>-1011.0992933049886</c:v>
                </c:pt>
                <c:pt idx="80" formatCode="#,##0">
                  <c:v>-1332.0522551821016</c:v>
                </c:pt>
                <c:pt idx="81" formatCode="#,##0">
                  <c:v>-2066.7319120768188</c:v>
                </c:pt>
                <c:pt idx="82" formatCode="#,##0">
                  <c:v>-2625.190956252407</c:v>
                </c:pt>
                <c:pt idx="83" formatCode="#,##0">
                  <c:v>-1862.0627723251848</c:v>
                </c:pt>
                <c:pt idx="84" formatCode="#,##0">
                  <c:v>-694.05563333642249</c:v>
                </c:pt>
                <c:pt idx="85" formatCode="#,##0">
                  <c:v>-690.78166003271531</c:v>
                </c:pt>
                <c:pt idx="86" formatCode="#,##0">
                  <c:v>-1070.254804558102</c:v>
                </c:pt>
                <c:pt idx="87" formatCode="#,##0">
                  <c:v>-179.08861162093461</c:v>
                </c:pt>
                <c:pt idx="88" formatCode="#,##0">
                  <c:v>-688.12956148680018</c:v>
                </c:pt>
                <c:pt idx="89" formatCode="#,##0">
                  <c:v>-1027.3460361693737</c:v>
                </c:pt>
                <c:pt idx="90" formatCode="#,##0">
                  <c:v>-295.11163628120732</c:v>
                </c:pt>
                <c:pt idx="91" formatCode="#,##0">
                  <c:v>0</c:v>
                </c:pt>
                <c:pt idx="92" formatCode="#,##0">
                  <c:v>0</c:v>
                </c:pt>
                <c:pt idx="93" formatCode="#,##0">
                  <c:v>-8</c:v>
                </c:pt>
                <c:pt idx="94" formatCode="#,##0">
                  <c:v>0</c:v>
                </c:pt>
                <c:pt idx="95" formatCode="#,##0">
                  <c:v>0</c:v>
                </c:pt>
                <c:pt idx="96" formatCode="#,##0">
                  <c:v>0</c:v>
                </c:pt>
                <c:pt idx="97" formatCode="#,##0">
                  <c:v>0</c:v>
                </c:pt>
                <c:pt idx="98" formatCode="#,##0">
                  <c:v>0</c:v>
                </c:pt>
                <c:pt idx="99" formatCode="#,##0">
                  <c:v>0</c:v>
                </c:pt>
                <c:pt idx="100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5-466B-B354-7D92C196A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5242048"/>
        <c:axId val="-2115245856"/>
      </c:barChart>
      <c:catAx>
        <c:axId val="-211524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5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15245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524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'схема 30 нов'!$D$6:$D$7</c:f>
              <c:strCache>
                <c:ptCount val="2"/>
                <c:pt idx="0">
                  <c:v>Мужчины</c:v>
                </c:pt>
                <c:pt idx="1">
                  <c:v>Численость населения </c:v>
                </c:pt>
              </c:strCache>
            </c:strRef>
          </c:tx>
          <c:spPr>
            <a:solidFill>
              <a:srgbClr val="91C4F2"/>
            </a:solidFill>
            <a:ln>
              <a:noFill/>
            </a:ln>
            <a:effectLst/>
          </c:spPr>
          <c:invertIfNegative val="0"/>
          <c:cat>
            <c:numRef>
              <c:f>'схема 30 нов'!$C$8:$C$108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'схема 30 нов'!$D$8:$D$108</c:f>
              <c:numCache>
                <c:formatCode>General</c:formatCode>
                <c:ptCount val="101"/>
                <c:pt idx="0">
                  <c:v>601470</c:v>
                </c:pt>
                <c:pt idx="1">
                  <c:v>594150</c:v>
                </c:pt>
                <c:pt idx="2">
                  <c:v>587899</c:v>
                </c:pt>
                <c:pt idx="3">
                  <c:v>591141</c:v>
                </c:pt>
                <c:pt idx="4">
                  <c:v>598079</c:v>
                </c:pt>
                <c:pt idx="5">
                  <c:v>609392</c:v>
                </c:pt>
                <c:pt idx="6">
                  <c:v>648291</c:v>
                </c:pt>
                <c:pt idx="7">
                  <c:v>679706</c:v>
                </c:pt>
                <c:pt idx="8">
                  <c:v>727124</c:v>
                </c:pt>
                <c:pt idx="9">
                  <c:v>744737</c:v>
                </c:pt>
                <c:pt idx="10">
                  <c:v>772294</c:v>
                </c:pt>
                <c:pt idx="11">
                  <c:v>837136</c:v>
                </c:pt>
                <c:pt idx="12">
                  <c:v>878509</c:v>
                </c:pt>
                <c:pt idx="13">
                  <c:v>978199</c:v>
                </c:pt>
                <c:pt idx="14">
                  <c:v>1009674</c:v>
                </c:pt>
                <c:pt idx="15">
                  <c:v>1002836</c:v>
                </c:pt>
                <c:pt idx="16">
                  <c:v>992909</c:v>
                </c:pt>
                <c:pt idx="17">
                  <c:v>1000165</c:v>
                </c:pt>
                <c:pt idx="18">
                  <c:v>947874</c:v>
                </c:pt>
                <c:pt idx="19">
                  <c:v>927460</c:v>
                </c:pt>
                <c:pt idx="20">
                  <c:v>905555</c:v>
                </c:pt>
                <c:pt idx="21">
                  <c:v>903861</c:v>
                </c:pt>
                <c:pt idx="22">
                  <c:v>855342</c:v>
                </c:pt>
                <c:pt idx="23">
                  <c:v>789517</c:v>
                </c:pt>
                <c:pt idx="24">
                  <c:v>804206</c:v>
                </c:pt>
                <c:pt idx="25">
                  <c:v>782372</c:v>
                </c:pt>
                <c:pt idx="26">
                  <c:v>796443</c:v>
                </c:pt>
                <c:pt idx="27">
                  <c:v>782425</c:v>
                </c:pt>
                <c:pt idx="28">
                  <c:v>731537</c:v>
                </c:pt>
                <c:pt idx="29">
                  <c:v>784493</c:v>
                </c:pt>
                <c:pt idx="30">
                  <c:v>733572</c:v>
                </c:pt>
                <c:pt idx="31">
                  <c:v>720940</c:v>
                </c:pt>
                <c:pt idx="32">
                  <c:v>689694</c:v>
                </c:pt>
                <c:pt idx="33">
                  <c:v>759502</c:v>
                </c:pt>
                <c:pt idx="34">
                  <c:v>806397</c:v>
                </c:pt>
                <c:pt idx="35">
                  <c:v>783505</c:v>
                </c:pt>
                <c:pt idx="36">
                  <c:v>796849</c:v>
                </c:pt>
                <c:pt idx="37">
                  <c:v>883342</c:v>
                </c:pt>
                <c:pt idx="38">
                  <c:v>970811</c:v>
                </c:pt>
                <c:pt idx="39">
                  <c:v>1167262</c:v>
                </c:pt>
                <c:pt idx="40">
                  <c:v>1179847</c:v>
                </c:pt>
                <c:pt idx="41">
                  <c:v>1195366</c:v>
                </c:pt>
                <c:pt idx="42">
                  <c:v>1247673</c:v>
                </c:pt>
                <c:pt idx="43">
                  <c:v>1256083</c:v>
                </c:pt>
                <c:pt idx="44">
                  <c:v>1246542</c:v>
                </c:pt>
                <c:pt idx="45">
                  <c:v>1162717</c:v>
                </c:pt>
                <c:pt idx="46">
                  <c:v>1168230</c:v>
                </c:pt>
                <c:pt idx="47">
                  <c:v>1095226</c:v>
                </c:pt>
                <c:pt idx="48">
                  <c:v>1031930</c:v>
                </c:pt>
                <c:pt idx="49">
                  <c:v>1132370</c:v>
                </c:pt>
                <c:pt idx="50">
                  <c:v>1004806</c:v>
                </c:pt>
                <c:pt idx="51">
                  <c:v>981999</c:v>
                </c:pt>
                <c:pt idx="52">
                  <c:v>913282</c:v>
                </c:pt>
                <c:pt idx="53">
                  <c:v>949091</c:v>
                </c:pt>
                <c:pt idx="54">
                  <c:v>940182</c:v>
                </c:pt>
                <c:pt idx="55">
                  <c:v>878393</c:v>
                </c:pt>
                <c:pt idx="56">
                  <c:v>825412</c:v>
                </c:pt>
                <c:pt idx="57">
                  <c:v>827267</c:v>
                </c:pt>
                <c:pt idx="58">
                  <c:v>786945</c:v>
                </c:pt>
                <c:pt idx="59">
                  <c:v>839511</c:v>
                </c:pt>
                <c:pt idx="60">
                  <c:v>735697</c:v>
                </c:pt>
                <c:pt idx="61">
                  <c:v>723702</c:v>
                </c:pt>
                <c:pt idx="62">
                  <c:v>662067</c:v>
                </c:pt>
                <c:pt idx="63">
                  <c:v>677402</c:v>
                </c:pt>
                <c:pt idx="64">
                  <c:v>719661</c:v>
                </c:pt>
                <c:pt idx="65">
                  <c:v>679445</c:v>
                </c:pt>
                <c:pt idx="66">
                  <c:v>726800</c:v>
                </c:pt>
                <c:pt idx="67">
                  <c:v>709496</c:v>
                </c:pt>
                <c:pt idx="68">
                  <c:v>718706</c:v>
                </c:pt>
                <c:pt idx="69">
                  <c:v>776590</c:v>
                </c:pt>
                <c:pt idx="70">
                  <c:v>682823</c:v>
                </c:pt>
                <c:pt idx="71">
                  <c:v>655017</c:v>
                </c:pt>
                <c:pt idx="72">
                  <c:v>595840</c:v>
                </c:pt>
                <c:pt idx="73">
                  <c:v>564525</c:v>
                </c:pt>
                <c:pt idx="74">
                  <c:v>535827</c:v>
                </c:pt>
                <c:pt idx="75">
                  <c:v>492917</c:v>
                </c:pt>
                <c:pt idx="76">
                  <c:v>417939</c:v>
                </c:pt>
                <c:pt idx="77">
                  <c:v>399856</c:v>
                </c:pt>
                <c:pt idx="78">
                  <c:v>349204</c:v>
                </c:pt>
                <c:pt idx="79">
                  <c:v>336489</c:v>
                </c:pt>
                <c:pt idx="80">
                  <c:v>301607</c:v>
                </c:pt>
                <c:pt idx="81">
                  <c:v>229236</c:v>
                </c:pt>
                <c:pt idx="82">
                  <c:v>197474</c:v>
                </c:pt>
                <c:pt idx="83">
                  <c:v>162667</c:v>
                </c:pt>
                <c:pt idx="84">
                  <c:v>101265</c:v>
                </c:pt>
                <c:pt idx="85">
                  <c:v>59814</c:v>
                </c:pt>
                <c:pt idx="86">
                  <c:v>50668</c:v>
                </c:pt>
                <c:pt idx="87">
                  <c:v>60408</c:v>
                </c:pt>
                <c:pt idx="88">
                  <c:v>75075</c:v>
                </c:pt>
                <c:pt idx="89">
                  <c:v>71115</c:v>
                </c:pt>
                <c:pt idx="90">
                  <c:v>62046</c:v>
                </c:pt>
                <c:pt idx="91">
                  <c:v>49563</c:v>
                </c:pt>
                <c:pt idx="92">
                  <c:v>40443</c:v>
                </c:pt>
                <c:pt idx="93">
                  <c:v>26738</c:v>
                </c:pt>
                <c:pt idx="94">
                  <c:v>18748</c:v>
                </c:pt>
                <c:pt idx="95">
                  <c:v>10699</c:v>
                </c:pt>
                <c:pt idx="96">
                  <c:v>7506</c:v>
                </c:pt>
                <c:pt idx="97">
                  <c:v>7257</c:v>
                </c:pt>
                <c:pt idx="98">
                  <c:v>4324</c:v>
                </c:pt>
                <c:pt idx="99">
                  <c:v>3787</c:v>
                </c:pt>
                <c:pt idx="100" formatCode="0">
                  <c:v>5426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3-4776-A349-4EB5239E7C24}"/>
            </c:ext>
          </c:extLst>
        </c:ser>
        <c:ser>
          <c:idx val="1"/>
          <c:order val="1"/>
          <c:tx>
            <c:strRef>
              <c:f>'схема 30 нов'!$E$6:$E$7</c:f>
              <c:strCache>
                <c:ptCount val="2"/>
                <c:pt idx="0">
                  <c:v>Мужчины</c:v>
                </c:pt>
                <c:pt idx="1">
                  <c:v>Численость занятых</c:v>
                </c:pt>
              </c:strCache>
            </c:strRef>
          </c:tx>
          <c:spPr>
            <a:solidFill>
              <a:srgbClr val="2567C9"/>
            </a:solidFill>
            <a:ln>
              <a:noFill/>
            </a:ln>
            <a:effectLst/>
          </c:spPr>
          <c:invertIfNegative val="0"/>
          <c:cat>
            <c:numRef>
              <c:f>'схема 30 нов'!$C$8:$C$108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'схема 30 нов'!$E$8:$E$108</c:f>
              <c:numCache>
                <c:formatCode>General</c:formatCode>
                <c:ptCount val="101"/>
                <c:pt idx="15">
                  <c:v>13253.243197966398</c:v>
                </c:pt>
                <c:pt idx="16">
                  <c:v>21031.04092285216</c:v>
                </c:pt>
                <c:pt idx="17">
                  <c:v>30879.405202262791</c:v>
                </c:pt>
                <c:pt idx="18">
                  <c:v>92532.498260370106</c:v>
                </c:pt>
                <c:pt idx="19">
                  <c:v>153349.50952705642</c:v>
                </c:pt>
                <c:pt idx="20">
                  <c:v>239726.67345289167</c:v>
                </c:pt>
                <c:pt idx="21">
                  <c:v>341868.7479927559</c:v>
                </c:pt>
                <c:pt idx="22">
                  <c:v>453901.11440118781</c:v>
                </c:pt>
                <c:pt idx="23">
                  <c:v>547477.68980335724</c:v>
                </c:pt>
                <c:pt idx="24">
                  <c:v>657856.59246150707</c:v>
                </c:pt>
                <c:pt idx="25">
                  <c:v>707144.31420851429</c:v>
                </c:pt>
                <c:pt idx="26">
                  <c:v>736440.13736202638</c:v>
                </c:pt>
                <c:pt idx="27">
                  <c:v>722246.14575820882</c:v>
                </c:pt>
                <c:pt idx="28">
                  <c:v>687077.79689431854</c:v>
                </c:pt>
                <c:pt idx="29">
                  <c:v>734754.30667270184</c:v>
                </c:pt>
                <c:pt idx="30">
                  <c:v>688010.70295139961</c:v>
                </c:pt>
                <c:pt idx="31">
                  <c:v>678101.81736664695</c:v>
                </c:pt>
                <c:pt idx="32">
                  <c:v>646186.38825359428</c:v>
                </c:pt>
                <c:pt idx="33">
                  <c:v>713616.45214239298</c:v>
                </c:pt>
                <c:pt idx="34">
                  <c:v>758692.2533289342</c:v>
                </c:pt>
                <c:pt idx="35">
                  <c:v>735303.91859303124</c:v>
                </c:pt>
                <c:pt idx="36">
                  <c:v>746345.61349763244</c:v>
                </c:pt>
                <c:pt idx="37">
                  <c:v>828924.53220195707</c:v>
                </c:pt>
                <c:pt idx="38">
                  <c:v>914621.86899764847</c:v>
                </c:pt>
                <c:pt idx="39">
                  <c:v>1098547.3690058407</c:v>
                </c:pt>
                <c:pt idx="40">
                  <c:v>1119496.0692556009</c:v>
                </c:pt>
                <c:pt idx="41">
                  <c:v>1119899.0995827296</c:v>
                </c:pt>
                <c:pt idx="42">
                  <c:v>1169957.996306044</c:v>
                </c:pt>
                <c:pt idx="43">
                  <c:v>1180502.3318309998</c:v>
                </c:pt>
                <c:pt idx="44">
                  <c:v>1171280.7827155236</c:v>
                </c:pt>
                <c:pt idx="45">
                  <c:v>1088170.0829598326</c:v>
                </c:pt>
                <c:pt idx="46">
                  <c:v>1089011.9720498631</c:v>
                </c:pt>
                <c:pt idx="47">
                  <c:v>1022521.7713824213</c:v>
                </c:pt>
                <c:pt idx="48">
                  <c:v>963566.84650170954</c:v>
                </c:pt>
                <c:pt idx="49">
                  <c:v>1048219.8411855828</c:v>
                </c:pt>
                <c:pt idx="50">
                  <c:v>924696.93114348839</c:v>
                </c:pt>
                <c:pt idx="51">
                  <c:v>897362.67753238697</c:v>
                </c:pt>
                <c:pt idx="52">
                  <c:v>836091.63891345938</c:v>
                </c:pt>
                <c:pt idx="53">
                  <c:v>871676.20402069995</c:v>
                </c:pt>
                <c:pt idx="54">
                  <c:v>851391.3948267391</c:v>
                </c:pt>
                <c:pt idx="55">
                  <c:v>780614.14038678736</c:v>
                </c:pt>
                <c:pt idx="56">
                  <c:v>732843.91373816947</c:v>
                </c:pt>
                <c:pt idx="57">
                  <c:v>714426.56951242976</c:v>
                </c:pt>
                <c:pt idx="58">
                  <c:v>662322.6091950275</c:v>
                </c:pt>
                <c:pt idx="59">
                  <c:v>679017.29531589884</c:v>
                </c:pt>
                <c:pt idx="60">
                  <c:v>545065.96243463829</c:v>
                </c:pt>
                <c:pt idx="61">
                  <c:v>502965.10922974441</c:v>
                </c:pt>
                <c:pt idx="62">
                  <c:v>432802.35294177779</c:v>
                </c:pt>
                <c:pt idx="63">
                  <c:v>417343.17440319131</c:v>
                </c:pt>
                <c:pt idx="64">
                  <c:v>397581.95044391626</c:v>
                </c:pt>
                <c:pt idx="65">
                  <c:v>282804.37065630284</c:v>
                </c:pt>
                <c:pt idx="66">
                  <c:v>217537.44404201591</c:v>
                </c:pt>
                <c:pt idx="67">
                  <c:v>163230.15288980911</c:v>
                </c:pt>
                <c:pt idx="68">
                  <c:v>124387.62175588141</c:v>
                </c:pt>
                <c:pt idx="69">
                  <c:v>69989.391329707578</c:v>
                </c:pt>
                <c:pt idx="70">
                  <c:v>42511.01994818556</c:v>
                </c:pt>
                <c:pt idx="71">
                  <c:v>32902.358080623773</c:v>
                </c:pt>
                <c:pt idx="72">
                  <c:v>20477.624927051336</c:v>
                </c:pt>
                <c:pt idx="73">
                  <c:v>14624.323846213172</c:v>
                </c:pt>
                <c:pt idx="74">
                  <c:v>15108.632404853606</c:v>
                </c:pt>
                <c:pt idx="75">
                  <c:v>8987.2794811167696</c:v>
                </c:pt>
                <c:pt idx="76">
                  <c:v>8058.3061622811083</c:v>
                </c:pt>
                <c:pt idx="77">
                  <c:v>8084.3431588130725</c:v>
                </c:pt>
                <c:pt idx="78">
                  <c:v>2280.6827060661899</c:v>
                </c:pt>
                <c:pt idx="79">
                  <c:v>2945.6016004107978</c:v>
                </c:pt>
                <c:pt idx="80">
                  <c:v>3998.3072880953391</c:v>
                </c:pt>
                <c:pt idx="81">
                  <c:v>2788.3952608857981</c:v>
                </c:pt>
                <c:pt idx="82">
                  <c:v>1116.1538742022501</c:v>
                </c:pt>
                <c:pt idx="83">
                  <c:v>652.49084334136194</c:v>
                </c:pt>
                <c:pt idx="84">
                  <c:v>167.76642521617839</c:v>
                </c:pt>
                <c:pt idx="85">
                  <c:v>155.48944872226852</c:v>
                </c:pt>
                <c:pt idx="86">
                  <c:v>207.3639243171763</c:v>
                </c:pt>
                <c:pt idx="87">
                  <c:v>523.4282986231832</c:v>
                </c:pt>
                <c:pt idx="88">
                  <c:v>267.03111708710327</c:v>
                </c:pt>
                <c:pt idx="89">
                  <c:v>205.53846154446811</c:v>
                </c:pt>
                <c:pt idx="90">
                  <c:v>42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3-4776-A349-4EB5239E7C24}"/>
            </c:ext>
          </c:extLst>
        </c:ser>
        <c:ser>
          <c:idx val="2"/>
          <c:order val="2"/>
          <c:tx>
            <c:strRef>
              <c:f>'схема 30 нов'!$F$6:$F$7</c:f>
              <c:strCache>
                <c:ptCount val="2"/>
                <c:pt idx="0">
                  <c:v>Женщины</c:v>
                </c:pt>
                <c:pt idx="1">
                  <c:v>Численость населения </c:v>
                </c:pt>
              </c:strCache>
            </c:strRef>
          </c:tx>
          <c:spPr>
            <a:solidFill>
              <a:srgbClr val="F191C1"/>
            </a:solidFill>
            <a:ln>
              <a:noFill/>
            </a:ln>
            <a:effectLst/>
          </c:spPr>
          <c:invertIfNegative val="0"/>
          <c:cat>
            <c:numRef>
              <c:f>'схема 30 нов'!$C$8:$C$108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'схема 30 нов'!$F$8:$F$108</c:f>
              <c:numCache>
                <c:formatCode>General</c:formatCode>
                <c:ptCount val="101"/>
                <c:pt idx="0">
                  <c:v>-567438</c:v>
                </c:pt>
                <c:pt idx="1">
                  <c:v>-560620</c:v>
                </c:pt>
                <c:pt idx="2">
                  <c:v>-554747</c:v>
                </c:pt>
                <c:pt idx="3">
                  <c:v>-557819</c:v>
                </c:pt>
                <c:pt idx="4">
                  <c:v>-564450</c:v>
                </c:pt>
                <c:pt idx="5">
                  <c:v>-575191</c:v>
                </c:pt>
                <c:pt idx="6">
                  <c:v>-611929</c:v>
                </c:pt>
                <c:pt idx="7">
                  <c:v>-643710</c:v>
                </c:pt>
                <c:pt idx="8">
                  <c:v>-685785</c:v>
                </c:pt>
                <c:pt idx="9">
                  <c:v>-702190</c:v>
                </c:pt>
                <c:pt idx="10">
                  <c:v>-728990</c:v>
                </c:pt>
                <c:pt idx="11">
                  <c:v>-786343</c:v>
                </c:pt>
                <c:pt idx="12">
                  <c:v>-829303</c:v>
                </c:pt>
                <c:pt idx="13">
                  <c:v>-924791</c:v>
                </c:pt>
                <c:pt idx="14">
                  <c:v>-956043</c:v>
                </c:pt>
                <c:pt idx="15">
                  <c:v>-946075</c:v>
                </c:pt>
                <c:pt idx="16">
                  <c:v>-940104</c:v>
                </c:pt>
                <c:pt idx="17">
                  <c:v>-943740</c:v>
                </c:pt>
                <c:pt idx="18">
                  <c:v>-895526</c:v>
                </c:pt>
                <c:pt idx="19">
                  <c:v>-870939</c:v>
                </c:pt>
                <c:pt idx="20">
                  <c:v>-852606</c:v>
                </c:pt>
                <c:pt idx="21">
                  <c:v>-854253</c:v>
                </c:pt>
                <c:pt idx="22">
                  <c:v>-806873</c:v>
                </c:pt>
                <c:pt idx="23">
                  <c:v>-743311</c:v>
                </c:pt>
                <c:pt idx="24">
                  <c:v>-759565</c:v>
                </c:pt>
                <c:pt idx="25">
                  <c:v>-741430</c:v>
                </c:pt>
                <c:pt idx="26">
                  <c:v>-760585</c:v>
                </c:pt>
                <c:pt idx="27">
                  <c:v>-736817</c:v>
                </c:pt>
                <c:pt idx="28">
                  <c:v>-693381</c:v>
                </c:pt>
                <c:pt idx="29">
                  <c:v>-745698</c:v>
                </c:pt>
                <c:pt idx="30">
                  <c:v>-702058</c:v>
                </c:pt>
                <c:pt idx="31">
                  <c:v>-704282</c:v>
                </c:pt>
                <c:pt idx="32">
                  <c:v>-676404</c:v>
                </c:pt>
                <c:pt idx="33">
                  <c:v>-746338</c:v>
                </c:pt>
                <c:pt idx="34">
                  <c:v>-806255</c:v>
                </c:pt>
                <c:pt idx="35">
                  <c:v>-776956</c:v>
                </c:pt>
                <c:pt idx="36">
                  <c:v>-805625</c:v>
                </c:pt>
                <c:pt idx="37">
                  <c:v>-908985</c:v>
                </c:pt>
                <c:pt idx="38">
                  <c:v>-1000619</c:v>
                </c:pt>
                <c:pt idx="39">
                  <c:v>-1197549</c:v>
                </c:pt>
                <c:pt idx="40">
                  <c:v>-1233866</c:v>
                </c:pt>
                <c:pt idx="41">
                  <c:v>-1262445</c:v>
                </c:pt>
                <c:pt idx="42">
                  <c:v>-1319107</c:v>
                </c:pt>
                <c:pt idx="43">
                  <c:v>-1325248</c:v>
                </c:pt>
                <c:pt idx="44">
                  <c:v>-1325689</c:v>
                </c:pt>
                <c:pt idx="45">
                  <c:v>-1247141</c:v>
                </c:pt>
                <c:pt idx="46">
                  <c:v>-1280132</c:v>
                </c:pt>
                <c:pt idx="47">
                  <c:v>-1212703</c:v>
                </c:pt>
                <c:pt idx="48">
                  <c:v>-1146096</c:v>
                </c:pt>
                <c:pt idx="49">
                  <c:v>-1240185</c:v>
                </c:pt>
                <c:pt idx="50">
                  <c:v>-1134625</c:v>
                </c:pt>
                <c:pt idx="51">
                  <c:v>-1120049</c:v>
                </c:pt>
                <c:pt idx="52">
                  <c:v>-1063618</c:v>
                </c:pt>
                <c:pt idx="53">
                  <c:v>-1103012</c:v>
                </c:pt>
                <c:pt idx="54">
                  <c:v>-1105288</c:v>
                </c:pt>
                <c:pt idx="55">
                  <c:v>-1034999</c:v>
                </c:pt>
                <c:pt idx="56">
                  <c:v>-989657</c:v>
                </c:pt>
                <c:pt idx="57">
                  <c:v>-998807</c:v>
                </c:pt>
                <c:pt idx="58">
                  <c:v>-955854</c:v>
                </c:pt>
                <c:pt idx="59">
                  <c:v>-1000533</c:v>
                </c:pt>
                <c:pt idx="60">
                  <c:v>-912634</c:v>
                </c:pt>
                <c:pt idx="61">
                  <c:v>-911284</c:v>
                </c:pt>
                <c:pt idx="62">
                  <c:v>-859588</c:v>
                </c:pt>
                <c:pt idx="63">
                  <c:v>-893119</c:v>
                </c:pt>
                <c:pt idx="64">
                  <c:v>-958643</c:v>
                </c:pt>
                <c:pt idx="65">
                  <c:v>-943489</c:v>
                </c:pt>
                <c:pt idx="66">
                  <c:v>-1027475</c:v>
                </c:pt>
                <c:pt idx="67">
                  <c:v>-1039685</c:v>
                </c:pt>
                <c:pt idx="68">
                  <c:v>-1076468</c:v>
                </c:pt>
                <c:pt idx="69">
                  <c:v>-1164717</c:v>
                </c:pt>
                <c:pt idx="70">
                  <c:v>-1071038</c:v>
                </c:pt>
                <c:pt idx="71">
                  <c:v>-1060184</c:v>
                </c:pt>
                <c:pt idx="72">
                  <c:v>-993016</c:v>
                </c:pt>
                <c:pt idx="73">
                  <c:v>-970986</c:v>
                </c:pt>
                <c:pt idx="74">
                  <c:v>-950230</c:v>
                </c:pt>
                <c:pt idx="75">
                  <c:v>-909789</c:v>
                </c:pt>
                <c:pt idx="76">
                  <c:v>-797636</c:v>
                </c:pt>
                <c:pt idx="77">
                  <c:v>-785981</c:v>
                </c:pt>
                <c:pt idx="78">
                  <c:v>-720854</c:v>
                </c:pt>
                <c:pt idx="79">
                  <c:v>-694613</c:v>
                </c:pt>
                <c:pt idx="80">
                  <c:v>-662928</c:v>
                </c:pt>
                <c:pt idx="81">
                  <c:v>-518493</c:v>
                </c:pt>
                <c:pt idx="82">
                  <c:v>-464152</c:v>
                </c:pt>
                <c:pt idx="83">
                  <c:v>-395068</c:v>
                </c:pt>
                <c:pt idx="84">
                  <c:v>-238141</c:v>
                </c:pt>
                <c:pt idx="85">
                  <c:v>-154379</c:v>
                </c:pt>
                <c:pt idx="86">
                  <c:v>-134049</c:v>
                </c:pt>
                <c:pt idx="87">
                  <c:v>-176940</c:v>
                </c:pt>
                <c:pt idx="88">
                  <c:v>-239169</c:v>
                </c:pt>
                <c:pt idx="89">
                  <c:v>-223375</c:v>
                </c:pt>
                <c:pt idx="90">
                  <c:v>-207963</c:v>
                </c:pt>
                <c:pt idx="91">
                  <c:v>-172439</c:v>
                </c:pt>
                <c:pt idx="92">
                  <c:v>-137033</c:v>
                </c:pt>
                <c:pt idx="93">
                  <c:v>-89260</c:v>
                </c:pt>
                <c:pt idx="94">
                  <c:v>-61874</c:v>
                </c:pt>
                <c:pt idx="95">
                  <c:v>-36428</c:v>
                </c:pt>
                <c:pt idx="96">
                  <c:v>-25850</c:v>
                </c:pt>
                <c:pt idx="97">
                  <c:v>-24500</c:v>
                </c:pt>
                <c:pt idx="98">
                  <c:v>-14360</c:v>
                </c:pt>
                <c:pt idx="99">
                  <c:v>-11336</c:v>
                </c:pt>
                <c:pt idx="100">
                  <c:v>-16221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3-4776-A349-4EB5239E7C24}"/>
            </c:ext>
          </c:extLst>
        </c:ser>
        <c:ser>
          <c:idx val="3"/>
          <c:order val="3"/>
          <c:tx>
            <c:strRef>
              <c:f>'схема 30 нов'!$G$6:$G$7</c:f>
              <c:strCache>
                <c:ptCount val="2"/>
                <c:pt idx="0">
                  <c:v>Женщины</c:v>
                </c:pt>
                <c:pt idx="1">
                  <c:v>Численость занятых</c:v>
                </c:pt>
              </c:strCache>
            </c:strRef>
          </c:tx>
          <c:spPr>
            <a:solidFill>
              <a:srgbClr val="C82A6E"/>
            </a:solidFill>
            <a:ln>
              <a:noFill/>
            </a:ln>
            <a:effectLst/>
          </c:spPr>
          <c:invertIfNegative val="0"/>
          <c:cat>
            <c:numRef>
              <c:f>'схема 30 нов'!$C$8:$C$108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'схема 30 нов'!$G$8:$G$108</c:f>
              <c:numCache>
                <c:formatCode>General</c:formatCode>
                <c:ptCount val="101"/>
                <c:pt idx="15">
                  <c:v>-9592.1768549009012</c:v>
                </c:pt>
                <c:pt idx="16">
                  <c:v>-13747.123641266318</c:v>
                </c:pt>
                <c:pt idx="17">
                  <c:v>-22869.339418672062</c:v>
                </c:pt>
                <c:pt idx="18">
                  <c:v>-60578.269644090127</c:v>
                </c:pt>
                <c:pt idx="19">
                  <c:v>-99267.943832415927</c:v>
                </c:pt>
                <c:pt idx="20">
                  <c:v>-159021.88364110579</c:v>
                </c:pt>
                <c:pt idx="21">
                  <c:v>-244294.43740221186</c:v>
                </c:pt>
                <c:pt idx="22">
                  <c:v>-343408.9403934349</c:v>
                </c:pt>
                <c:pt idx="23">
                  <c:v>-449107.07784311485</c:v>
                </c:pt>
                <c:pt idx="24">
                  <c:v>-542553.19631867099</c:v>
                </c:pt>
                <c:pt idx="25">
                  <c:v>-594715.16609959793</c:v>
                </c:pt>
                <c:pt idx="26">
                  <c:v>-612567.10436638293</c:v>
                </c:pt>
                <c:pt idx="27">
                  <c:v>-597556.9978390832</c:v>
                </c:pt>
                <c:pt idx="28">
                  <c:v>-557434.5719509162</c:v>
                </c:pt>
                <c:pt idx="29">
                  <c:v>-602780.65056296997</c:v>
                </c:pt>
                <c:pt idx="30">
                  <c:v>-571519.04614736373</c:v>
                </c:pt>
                <c:pt idx="31">
                  <c:v>-561222.42455723509</c:v>
                </c:pt>
                <c:pt idx="32">
                  <c:v>-554311.25624411879</c:v>
                </c:pt>
                <c:pt idx="33">
                  <c:v>-612385.91835510801</c:v>
                </c:pt>
                <c:pt idx="34">
                  <c:v>-680389.16472758539</c:v>
                </c:pt>
                <c:pt idx="35">
                  <c:v>-660275.80635885452</c:v>
                </c:pt>
                <c:pt idx="36">
                  <c:v>-690086.94121249358</c:v>
                </c:pt>
                <c:pt idx="37">
                  <c:v>-786318.30134765536</c:v>
                </c:pt>
                <c:pt idx="38">
                  <c:v>-874714.75206094154</c:v>
                </c:pt>
                <c:pt idx="39">
                  <c:v>-1053974.6559425907</c:v>
                </c:pt>
                <c:pt idx="40">
                  <c:v>-1101878.4722461295</c:v>
                </c:pt>
                <c:pt idx="41">
                  <c:v>-1132144.6858806242</c:v>
                </c:pt>
                <c:pt idx="42">
                  <c:v>-1187295.105258194</c:v>
                </c:pt>
                <c:pt idx="43">
                  <c:v>-1197277.2462953988</c:v>
                </c:pt>
                <c:pt idx="44">
                  <c:v>-1207328.0497731599</c:v>
                </c:pt>
                <c:pt idx="45">
                  <c:v>-1138296.2183105622</c:v>
                </c:pt>
                <c:pt idx="46">
                  <c:v>-1165193.3409858088</c:v>
                </c:pt>
                <c:pt idx="47">
                  <c:v>-1106889.4634617062</c:v>
                </c:pt>
                <c:pt idx="48">
                  <c:v>-1042181.8935107874</c:v>
                </c:pt>
                <c:pt idx="49">
                  <c:v>-1128669.6181113909</c:v>
                </c:pt>
                <c:pt idx="50">
                  <c:v>-1025149.5782967691</c:v>
                </c:pt>
                <c:pt idx="51">
                  <c:v>-1004866.0728510704</c:v>
                </c:pt>
                <c:pt idx="52">
                  <c:v>-952334.65727762564</c:v>
                </c:pt>
                <c:pt idx="53">
                  <c:v>-978313.54844159167</c:v>
                </c:pt>
                <c:pt idx="54">
                  <c:v>-956509.41386521026</c:v>
                </c:pt>
                <c:pt idx="55">
                  <c:v>-868376.18063490139</c:v>
                </c:pt>
                <c:pt idx="56">
                  <c:v>-808804.02894187905</c:v>
                </c:pt>
                <c:pt idx="57">
                  <c:v>-807914.91317331465</c:v>
                </c:pt>
                <c:pt idx="58">
                  <c:v>-792777.885252601</c:v>
                </c:pt>
                <c:pt idx="59">
                  <c:v>-778275.62188718724</c:v>
                </c:pt>
                <c:pt idx="60">
                  <c:v>-574903.23707493662</c:v>
                </c:pt>
                <c:pt idx="61">
                  <c:v>-452188.79958680371</c:v>
                </c:pt>
                <c:pt idx="62">
                  <c:v>-356777.91139744018</c:v>
                </c:pt>
                <c:pt idx="63">
                  <c:v>-300090.14625289966</c:v>
                </c:pt>
                <c:pt idx="64">
                  <c:v>-202913.59785337042</c:v>
                </c:pt>
                <c:pt idx="65">
                  <c:v>-154362.37564419961</c:v>
                </c:pt>
                <c:pt idx="66">
                  <c:v>-129852.35613349642</c:v>
                </c:pt>
                <c:pt idx="67">
                  <c:v>-102033.01602476079</c:v>
                </c:pt>
                <c:pt idx="68">
                  <c:v>-90101.08471180714</c:v>
                </c:pt>
                <c:pt idx="69">
                  <c:v>-64723.948511144248</c:v>
                </c:pt>
                <c:pt idx="70">
                  <c:v>-41753.287808136723</c:v>
                </c:pt>
                <c:pt idx="71">
                  <c:v>-38075.772368058431</c:v>
                </c:pt>
                <c:pt idx="72">
                  <c:v>-26383.421731946582</c:v>
                </c:pt>
                <c:pt idx="73">
                  <c:v>-19538.704051218898</c:v>
                </c:pt>
                <c:pt idx="74">
                  <c:v>-17673.924214170653</c:v>
                </c:pt>
                <c:pt idx="75">
                  <c:v>-15834.843931683523</c:v>
                </c:pt>
                <c:pt idx="76">
                  <c:v>-10370.867330314619</c:v>
                </c:pt>
                <c:pt idx="77">
                  <c:v>-6085.8188034350078</c:v>
                </c:pt>
                <c:pt idx="78">
                  <c:v>-4734.0096845893058</c:v>
                </c:pt>
                <c:pt idx="79">
                  <c:v>-3097.0486645102355</c:v>
                </c:pt>
                <c:pt idx="80">
                  <c:v>-2443.3219694956192</c:v>
                </c:pt>
                <c:pt idx="81">
                  <c:v>-2301.9850417703574</c:v>
                </c:pt>
                <c:pt idx="82">
                  <c:v>-2780.673681170555</c:v>
                </c:pt>
                <c:pt idx="83">
                  <c:v>-1523.190987976189</c:v>
                </c:pt>
                <c:pt idx="84">
                  <c:v>-496.01561153773577</c:v>
                </c:pt>
                <c:pt idx="85">
                  <c:v>-262.67511243008011</c:v>
                </c:pt>
                <c:pt idx="86">
                  <c:v>-531.07039949284444</c:v>
                </c:pt>
                <c:pt idx="87">
                  <c:v>-158.40741065067635</c:v>
                </c:pt>
                <c:pt idx="88">
                  <c:v>-1113.1794273575206</c:v>
                </c:pt>
                <c:pt idx="89">
                  <c:v>-1909.4700100433618</c:v>
                </c:pt>
                <c:pt idx="90">
                  <c:v>-444.76925327707522</c:v>
                </c:pt>
                <c:pt idx="91">
                  <c:v>0</c:v>
                </c:pt>
                <c:pt idx="92">
                  <c:v>0</c:v>
                </c:pt>
                <c:pt idx="93">
                  <c:v>-9</c:v>
                </c:pt>
                <c:pt idx="94">
                  <c:v>0</c:v>
                </c:pt>
                <c:pt idx="95">
                  <c:v>0</c:v>
                </c:pt>
                <c:pt idx="96">
                  <c:v>-4205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33-4776-A349-4EB5239E7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115241504"/>
        <c:axId val="-2115243680"/>
      </c:barChart>
      <c:catAx>
        <c:axId val="-211524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21152436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115243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524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90333238886935E-2"/>
          <c:y val="6.6133809004423436E-2"/>
          <c:w val="0.90340901282180408"/>
          <c:h val="0.71527998697206574"/>
        </c:manualLayout>
      </c:layout>
      <c:lineChart>
        <c:grouping val="standard"/>
        <c:varyColors val="0"/>
        <c:ser>
          <c:idx val="0"/>
          <c:order val="0"/>
          <c:tx>
            <c:strRef>
              <c:f>'Данные (2)'!$A$2</c:f>
              <c:strCache>
                <c:ptCount val="1"/>
                <c:pt idx="0">
                  <c:v>Индекс производительности труда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368806897285308E-2"/>
                  <c:y val="-9.5458022783736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4B-407D-B401-7752CABC3959}"/>
                </c:ext>
              </c:extLst>
            </c:dLbl>
            <c:dLbl>
              <c:idx val="1"/>
              <c:layout>
                <c:manualLayout>
                  <c:x val="-5.054507493427194E-2"/>
                  <c:y val="-7.1409364963945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4B-407D-B401-7752CABC3959}"/>
                </c:ext>
              </c:extLst>
            </c:dLbl>
            <c:dLbl>
              <c:idx val="2"/>
              <c:layout>
                <c:manualLayout>
                  <c:x val="-6.06289376851471E-2"/>
                  <c:y val="-7.1409364963945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4B-407D-B401-7752CABC3959}"/>
                </c:ext>
              </c:extLst>
            </c:dLbl>
            <c:dLbl>
              <c:idx val="4"/>
              <c:layout>
                <c:manualLayout>
                  <c:x val="-4.862627561466247E-2"/>
                  <c:y val="7.5242474853056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4B-407D-B401-7752CABC3959}"/>
                </c:ext>
              </c:extLst>
            </c:dLbl>
            <c:dLbl>
              <c:idx val="5"/>
              <c:layout>
                <c:manualLayout>
                  <c:x val="-4.3993821134844215E-2"/>
                  <c:y val="6.3218145943161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4B-407D-B401-7752CABC3959}"/>
                </c:ext>
              </c:extLst>
            </c:dLbl>
            <c:dLbl>
              <c:idx val="6"/>
              <c:layout>
                <c:manualLayout>
                  <c:x val="-1.9091977924018032E-2"/>
                  <c:y val="-2.9324213779312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4B-407D-B401-7752CABC3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'Данные (2)'!$B$1:$H$1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'Данные (2)'!$B$2:$H$2</c:f>
              <c:numCache>
                <c:formatCode>General</c:formatCode>
                <c:ptCount val="7"/>
                <c:pt idx="0">
                  <c:v>102.1</c:v>
                </c:pt>
                <c:pt idx="1">
                  <c:v>103.1</c:v>
                </c:pt>
                <c:pt idx="2">
                  <c:v>102.4</c:v>
                </c:pt>
                <c:pt idx="3">
                  <c:v>99.6</c:v>
                </c:pt>
                <c:pt idx="4">
                  <c:v>103.9</c:v>
                </c:pt>
                <c:pt idx="5">
                  <c:v>97.2</c:v>
                </c:pt>
                <c:pt idx="6">
                  <c:v>102.2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D4B-407D-B401-7752CABC3959}"/>
            </c:ext>
          </c:extLst>
        </c:ser>
        <c:ser>
          <c:idx val="1"/>
          <c:order val="1"/>
          <c:tx>
            <c:strRef>
              <c:f>'Данные (2)'!$A$3</c:f>
              <c:strCache>
                <c:ptCount val="1"/>
                <c:pt idx="0">
                  <c:v>Индекс ВДС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99872920963424E-3"/>
                  <c:y val="-7.5061636520632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4B-407D-B401-7752CABC3959}"/>
                </c:ext>
              </c:extLst>
            </c:dLbl>
            <c:dLbl>
              <c:idx val="1"/>
              <c:layout>
                <c:manualLayout>
                  <c:x val="-8.3326194943007838E-3"/>
                  <c:y val="-6.9049472065685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4B-407D-B401-7752CABC3959}"/>
                </c:ext>
              </c:extLst>
            </c:dLbl>
            <c:dLbl>
              <c:idx val="2"/>
              <c:layout>
                <c:manualLayout>
                  <c:x val="6.7664409680221202E-3"/>
                  <c:y val="-6.3037307610737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4B-407D-B401-7752CABC3959}"/>
                </c:ext>
              </c:extLst>
            </c:dLbl>
            <c:dLbl>
              <c:idx val="3"/>
              <c:layout>
                <c:manualLayout>
                  <c:x val="-7.8220629916664397E-2"/>
                  <c:y val="7.5242474853057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4B-407D-B401-7752CABC3959}"/>
                </c:ext>
              </c:extLst>
            </c:dLbl>
            <c:dLbl>
              <c:idx val="5"/>
              <c:layout>
                <c:manualLayout>
                  <c:x val="-4.3527676402176058E-2"/>
                  <c:y val="3.9214094477520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4B-407D-B401-7752CABC3959}"/>
                </c:ext>
              </c:extLst>
            </c:dLbl>
            <c:dLbl>
              <c:idx val="6"/>
              <c:layout>
                <c:manualLayout>
                  <c:x val="-6.806484984435171E-2"/>
                  <c:y val="-7.5061636520632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4B-407D-B401-7752CABC3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4472C4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'Данные (2)'!$B$1:$H$1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'Данные (2)'!$B$3:$H$3</c:f>
              <c:numCache>
                <c:formatCode>0.0</c:formatCode>
                <c:ptCount val="7"/>
                <c:pt idx="0">
                  <c:v>101.8</c:v>
                </c:pt>
                <c:pt idx="1">
                  <c:v>102.8</c:v>
                </c:pt>
                <c:pt idx="2">
                  <c:v>102.2</c:v>
                </c:pt>
                <c:pt idx="3">
                  <c:v>97.8</c:v>
                </c:pt>
                <c:pt idx="4">
                  <c:v>106.3</c:v>
                </c:pt>
                <c:pt idx="5">
                  <c:v>99.7</c:v>
                </c:pt>
                <c:pt idx="6">
                  <c:v>103.8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D4B-407D-B401-7752CABC3959}"/>
            </c:ext>
          </c:extLst>
        </c:ser>
        <c:ser>
          <c:idx val="2"/>
          <c:order val="2"/>
          <c:tx>
            <c:strRef>
              <c:f>'Данные (2)'!$A$4</c:f>
              <c:strCache>
                <c:ptCount val="1"/>
                <c:pt idx="0">
                  <c:v>Индекс численности занятых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9.0856804517603913E-4"/>
                  <c:y val="9.10866584863352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4B-407D-B401-7752CABC3959}"/>
                </c:ext>
              </c:extLst>
            </c:dLbl>
            <c:dLbl>
              <c:idx val="4"/>
              <c:layout>
                <c:manualLayout>
                  <c:x val="-3.4274628152619099E-2"/>
                  <c:y val="8.1254639308004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4B-407D-B401-7752CABC3959}"/>
                </c:ext>
              </c:extLst>
            </c:dLbl>
            <c:dLbl>
              <c:idx val="5"/>
              <c:layout>
                <c:manualLayout>
                  <c:x val="-4.388029719550695E-2"/>
                  <c:y val="-7.023276177721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4B-407D-B401-7752CABC3959}"/>
                </c:ext>
              </c:extLst>
            </c:dLbl>
            <c:dLbl>
              <c:idx val="6"/>
              <c:layout>
                <c:manualLayout>
                  <c:x val="-3.2349804345350168E-2"/>
                  <c:y val="4.8833924135005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4B-407D-B401-7752CABC3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'Данные (2)'!$B$1:$H$1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'Данные (2)'!$B$4:$H$4</c:f>
              <c:numCache>
                <c:formatCode>0.0</c:formatCode>
                <c:ptCount val="7"/>
                <c:pt idx="0">
                  <c:v>99.990889999999993</c:v>
                </c:pt>
                <c:pt idx="1">
                  <c:v>100.384</c:v>
                </c:pt>
                <c:pt idx="2">
                  <c:v>99.226619999999997</c:v>
                </c:pt>
                <c:pt idx="3">
                  <c:v>98.236310000000003</c:v>
                </c:pt>
                <c:pt idx="4">
                  <c:v>101.66240000000001</c:v>
                </c:pt>
                <c:pt idx="5">
                  <c:v>100.4786</c:v>
                </c:pt>
                <c:pt idx="6">
                  <c:v>101.3659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D4B-407D-B401-7752CABC39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89326960"/>
        <c:axId val="-1089328048"/>
      </c:lineChart>
      <c:catAx>
        <c:axId val="-10893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-1089328048"/>
        <c:crosses val="autoZero"/>
        <c:auto val="1"/>
        <c:lblAlgn val="ctr"/>
        <c:lblOffset val="100"/>
        <c:noMultiLvlLbl val="0"/>
      </c:catAx>
      <c:valAx>
        <c:axId val="-1089328048"/>
        <c:scaling>
          <c:orientation val="minMax"/>
          <c:min val="9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-10893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758595014171645E-3"/>
          <c:y val="0.89349247922029784"/>
          <c:w val="0.97686615565205215"/>
          <c:h val="8.465553611464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/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Montserrat" pitchFamily="2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7450929385826"/>
          <c:y val="6.9592631948589126E-2"/>
          <c:w val="0.83631762874967597"/>
          <c:h val="0.73105805569282378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График!$A$2</c:f>
              <c:strCache>
                <c:ptCount val="1"/>
                <c:pt idx="0">
                  <c:v>Спрос_Опрос_рбтд_2023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График!$B$1:$J$1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График!$B$2:$J$2</c:f>
            </c:numRef>
          </c:val>
          <c:smooth val="0"/>
          <c:extLst>
            <c:ext xmlns:c16="http://schemas.microsoft.com/office/drawing/2014/chart" uri="{C3380CC4-5D6E-409C-BE32-E72D297353CC}">
              <c16:uniqueId val="{00000000-B358-40C7-BE79-C17D88D7B348}"/>
            </c:ext>
          </c:extLst>
        </c:ser>
        <c:ser>
          <c:idx val="1"/>
          <c:order val="1"/>
          <c:tx>
            <c:strRef>
              <c:f>График!$A$4</c:f>
              <c:strCache>
                <c:ptCount val="1"/>
                <c:pt idx="0">
                  <c:v>Спрос (по мнению рбтд)</c:v>
                </c:pt>
              </c:strCache>
            </c:strRef>
          </c:tx>
          <c:spPr>
            <a:ln w="57150" cap="rnd">
              <a:solidFill>
                <a:srgbClr val="E0808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E08080"/>
              </a:solidFill>
              <a:ln w="9525">
                <a:solidFill>
                  <a:srgbClr val="E0808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559487175369477E-2"/>
                  <c:y val="-4.3505644684953562E-2"/>
                </c:manualLayout>
              </c:layout>
              <c:tx>
                <c:rich>
                  <a:bodyPr/>
                  <a:lstStyle/>
                  <a:p>
                    <a:fld id="{D106AFE6-5497-40DC-9F16-9FDB53BD451D}" type="CELLRANGE">
                      <a:rPr lang="en-US"/>
                      <a:pPr/>
                      <a:t>[CELLRANGE]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358-40C7-BE79-C17D88D7B3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8-40C7-BE79-C17D88D7B3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8-40C7-BE79-C17D88D7B3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8-40C7-BE79-C17D88D7B3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96327C9-8069-453E-A1B1-0444F4FE3711}" type="CELLRANGE">
                      <a:rPr lang="ru-RU"/>
                      <a:pPr/>
                      <a:t>[CELLRANGE]</a:t>
                    </a:fld>
                    <a:endParaRPr lang="ru-RU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358-40C7-BE79-C17D88D7B3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8-40C7-BE79-C17D88D7B3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8-40C7-BE79-C17D88D7B34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8-40C7-BE79-C17D88D7B348}"/>
                </c:ext>
              </c:extLst>
            </c:dLbl>
            <c:dLbl>
              <c:idx val="8"/>
              <c:layout>
                <c:manualLayout>
                  <c:x val="-1.7004927379528797E-2"/>
                  <c:y val="-4.2998273770644767E-2"/>
                </c:manualLayout>
              </c:layout>
              <c:tx>
                <c:rich>
                  <a:bodyPr/>
                  <a:lstStyle/>
                  <a:p>
                    <a:fld id="{73E27FF7-B1CF-4A35-9973-E779C9EF8C93}" type="CELLRANGE">
                      <a:rPr lang="en-US"/>
                      <a:pPr/>
                      <a:t>[CELLRANGE]</a:t>
                    </a:fld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8596860921009"/>
                      <c:h val="0.112848827248848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358-40C7-BE79-C17D88D7B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E08080"/>
                    </a:solidFill>
                    <a:latin typeface="Montserrat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График!$B$1:$J$1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График!$B$4:$J$4</c:f>
              <c:numCache>
                <c:formatCode>#,##0</c:formatCode>
                <c:ptCount val="9"/>
                <c:pt idx="0">
                  <c:v>71156.300000000017</c:v>
                </c:pt>
                <c:pt idx="1">
                  <c:v>73456.300000000017</c:v>
                </c:pt>
                <c:pt idx="2">
                  <c:v>74106.300000000017</c:v>
                </c:pt>
                <c:pt idx="3">
                  <c:v>74706.300000000017</c:v>
                </c:pt>
                <c:pt idx="4">
                  <c:v>75206.300000000017</c:v>
                </c:pt>
                <c:pt idx="5">
                  <c:v>75656.300000000017</c:v>
                </c:pt>
                <c:pt idx="6">
                  <c:v>76056.300000000017</c:v>
                </c:pt>
                <c:pt idx="7">
                  <c:v>76606.300000000017</c:v>
                </c:pt>
                <c:pt idx="8">
                  <c:v>76606.300000000017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График!$B$3:$J$3</c15:f>
                <c15:dlblRangeCache>
                  <c:ptCount val="9"/>
                  <c:pt idx="0">
                    <c:v>71 156</c:v>
                  </c:pt>
                  <c:pt idx="1">
                    <c:v>75 968</c:v>
                  </c:pt>
                  <c:pt idx="2">
                    <c:v>78 375</c:v>
                  </c:pt>
                  <c:pt idx="3">
                    <c:v>80 781</c:v>
                  </c:pt>
                  <c:pt idx="4">
                    <c:v>82 283</c:v>
                  </c:pt>
                  <c:pt idx="5">
                    <c:v>83 285</c:v>
                  </c:pt>
                  <c:pt idx="6">
                    <c:v>83 953</c:v>
                  </c:pt>
                  <c:pt idx="7">
                    <c:v>85 288</c:v>
                  </c:pt>
                  <c:pt idx="8">
                    <c:v>85 288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B358-40C7-BE79-C17D88D7B348}"/>
            </c:ext>
          </c:extLst>
        </c:ser>
        <c:ser>
          <c:idx val="2"/>
          <c:order val="2"/>
          <c:tx>
            <c:strRef>
              <c:f>График!$A$5</c:f>
              <c:strCache>
                <c:ptCount val="1"/>
                <c:pt idx="0">
                  <c:v>Спрос (по методике)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909851516851505E-3"/>
                  <c:y val="-7.894921749483080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8-40C7-BE79-C17D88D7B3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58-40C7-BE79-C17D88D7B3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58-40C7-BE79-C17D88D7B3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58-40C7-BE79-C17D88D7B3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58-40C7-BE79-C17D88D7B3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58-40C7-BE79-C17D88D7B34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58-40C7-BE79-C17D88D7B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92D050"/>
                    </a:solidFill>
                    <a:latin typeface="Montserrat" pitchFamily="2" charset="-52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График!$B$1:$J$1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График!$B$5:$J$5</c:f>
              <c:numCache>
                <c:formatCode>#,##0</c:formatCode>
                <c:ptCount val="9"/>
                <c:pt idx="0">
                  <c:v>71156.300000000017</c:v>
                </c:pt>
                <c:pt idx="1">
                  <c:v>72818.90183988474</c:v>
                </c:pt>
                <c:pt idx="2">
                  <c:v>73064.617993487118</c:v>
                </c:pt>
                <c:pt idx="3">
                  <c:v>73264.750665209096</c:v>
                </c:pt>
                <c:pt idx="4">
                  <c:v>73593.4393596624</c:v>
                </c:pt>
                <c:pt idx="5">
                  <c:v>73641.616992172698</c:v>
                </c:pt>
                <c:pt idx="6">
                  <c:v>73723.209384551839</c:v>
                </c:pt>
                <c:pt idx="7">
                  <c:v>73612.293557730838</c:v>
                </c:pt>
                <c:pt idx="8">
                  <c:v>73637.148051102849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358-40C7-BE79-C17D88D7B3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89335120"/>
        <c:axId val="-1089321520"/>
      </c:lineChart>
      <c:catAx>
        <c:axId val="-108933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Montserrat" pitchFamily="2" charset="-52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1089321520"/>
        <c:crosses val="autoZero"/>
        <c:auto val="1"/>
        <c:lblAlgn val="ctr"/>
        <c:lblOffset val="100"/>
        <c:noMultiLvlLbl val="0"/>
      </c:catAx>
      <c:valAx>
        <c:axId val="-1089321520"/>
        <c:scaling>
          <c:orientation val="minMax"/>
          <c:min val="70000"/>
        </c:scaling>
        <c:delete val="1"/>
        <c:axPos val="l"/>
        <c:numFmt formatCode="#,##0" sourceLinked="1"/>
        <c:majorTickMark val="none"/>
        <c:minorTickMark val="none"/>
        <c:tickLblPos val="nextTo"/>
        <c:crossAx val="-108933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54960767759077E-2"/>
          <c:y val="0.84633254902628208"/>
          <c:w val="0.87241418128755421"/>
          <c:h val="0.14138200560757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Montserrat" pitchFamily="2" charset="-52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bg1"/>
          </a:solidFill>
          <a:latin typeface="Montserrat" pitchFamily="2" charset="-52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68646351368782"/>
          <c:y val="2.578124841404722E-2"/>
          <c:w val="0.44811827109302538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A8D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 Квалифицированные работники сельского и лесного хозяйства, рыбоводства и рыболовства</c:v>
                </c:pt>
                <c:pt idx="1">
                  <c:v>5 Работники сферы обслуживания и торговли, охраны граждан и собственности</c:v>
                </c:pt>
                <c:pt idx="2">
                  <c:v>9 Неквалифицированные рабочие</c:v>
                </c:pt>
                <c:pt idx="3">
                  <c:v>4 Служащие, занятые подготовкой и оформлением документации, учетом и обслуживанием</c:v>
                </c:pt>
                <c:pt idx="4">
                  <c:v>1 Руководители</c:v>
                </c:pt>
                <c:pt idx="5">
                  <c:v>2 Специалисты высшего уровня квалификации</c:v>
                </c:pt>
                <c:pt idx="6">
                  <c:v>3 Специалисты среднего уровня квалификации</c:v>
                </c:pt>
                <c:pt idx="7">
                  <c:v>8 Операторы производственных установок и машин, сборщики и водители</c:v>
                </c:pt>
                <c:pt idx="8">
                  <c:v>7 Квалифицированные рабочие промышленности, строительства, транспорта и рабочие родственных занятий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2E-3</c:v>
                </c:pt>
                <c:pt idx="1">
                  <c:v>5.0000000000000001E-3</c:v>
                </c:pt>
                <c:pt idx="2" formatCode="0%">
                  <c:v>0.01</c:v>
                </c:pt>
                <c:pt idx="3" formatCode="0%">
                  <c:v>0.05</c:v>
                </c:pt>
                <c:pt idx="4" formatCode="0%">
                  <c:v>0.06</c:v>
                </c:pt>
                <c:pt idx="5" formatCode="0%">
                  <c:v>0.17</c:v>
                </c:pt>
                <c:pt idx="6" formatCode="0%">
                  <c:v>0.17</c:v>
                </c:pt>
                <c:pt idx="7" formatCode="0%">
                  <c:v>0.26</c:v>
                </c:pt>
                <c:pt idx="8" formatCode="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7-4233-BF23-0DC0EBD49F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3352927"/>
        <c:axId val="1464487855"/>
      </c:barChart>
      <c:catAx>
        <c:axId val="162335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487855"/>
        <c:crosses val="autoZero"/>
        <c:auto val="1"/>
        <c:lblAlgn val="ctr"/>
        <c:lblOffset val="100"/>
        <c:noMultiLvlLbl val="0"/>
      </c:catAx>
      <c:valAx>
        <c:axId val="1464487855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6233529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227449643541371"/>
          <c:y val="2.578113041220649E-2"/>
          <c:w val="0.3834165846456693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A8D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5 Работники сферы обслуживания и торговли, охраны граждан и собственности</c:v>
                </c:pt>
                <c:pt idx="1">
                  <c:v>4 Служащие, занятые подготовкой и оформлением документации, учетом и обслуживанием</c:v>
                </c:pt>
                <c:pt idx="2">
                  <c:v>9 Неквалифицированные рабочие</c:v>
                </c:pt>
                <c:pt idx="3">
                  <c:v>3 Специалисты среднего уровня квалификации</c:v>
                </c:pt>
                <c:pt idx="4">
                  <c:v>2 Специалисты высшего уровня квалификации</c:v>
                </c:pt>
                <c:pt idx="5">
                  <c:v>1 Руководители</c:v>
                </c:pt>
                <c:pt idx="6">
                  <c:v>7 Квалифицированные рабочие промышленности, строительства, транспорта и рабочие родственных занятий</c:v>
                </c:pt>
                <c:pt idx="7">
                  <c:v>8 Операторы производственных установок и машин, сборщики и водители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0.06</c:v>
                </c:pt>
                <c:pt idx="4">
                  <c:v>0.12</c:v>
                </c:pt>
                <c:pt idx="5">
                  <c:v>0.13</c:v>
                </c:pt>
                <c:pt idx="6">
                  <c:v>0.13</c:v>
                </c:pt>
                <c:pt idx="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8B-4E06-A87A-AEBE6030DA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3352927"/>
        <c:axId val="1464487855"/>
      </c:barChart>
      <c:catAx>
        <c:axId val="1623352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4487855"/>
        <c:crosses val="autoZero"/>
        <c:auto val="1"/>
        <c:lblAlgn val="ctr"/>
        <c:lblOffset val="100"/>
        <c:noMultiLvlLbl val="0"/>
      </c:catAx>
      <c:valAx>
        <c:axId val="14644878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233529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B89E-5574-4381-B536-62442B72A3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E610-352E-41BD-B5F8-5C6339A0D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8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0C8B-A37D-4A33-9F4F-B72BD6E848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C0C8B-A37D-4A33-9F4F-B72BD6E848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0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F2A79-A829-2A79-3CB9-8C4893F54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D0CA63-0561-12FE-D140-A6B2089F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F6A7A-69AB-EAF3-6824-0D1AFDCF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DF012-8E3E-881E-214B-5CB94139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24777-613D-8C05-97C8-ADBB58D1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9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76177-AD90-F2FC-6301-DA5BDFE2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0F1340-0C2B-6F49-0DB4-E8F5AA7C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56F4F-912B-ED19-A3C6-CD3BE257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6745F-F29C-DA79-01DD-39E5A648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87866C-1411-56D0-FEDC-D860050B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316D16-9597-84AC-E267-AC6F25A9F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66875-5083-46F7-4B80-B80E4377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3B737-9A1A-E995-5BAF-F15607A8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8CEF8-CD31-411C-DB1B-4570346C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6B670-EF58-8A4C-8A4C-11AB35BC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5E606-709C-485B-E5DD-F0A0A882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616B0-9F00-5E36-763E-CC7C64A3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EA919-3B74-DAD3-0931-FCD31A30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47B4E-E69B-145E-37D1-C3CF91B6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5EDF3-7305-F5A3-5018-7FFC80F8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33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CD55E-0F28-EC48-0C9D-AF4F4085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1C102-0AB3-0741-D8F2-29F136B5E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0C73A-2D52-4D9E-F915-BBC6DE6A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83D21-B8D0-51A7-27CE-277AE452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FACFC-7568-2DDF-DDE5-148530A1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7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77EB-B004-EC85-C640-9E54D48B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7A846-DC3A-7443-9F4A-266FF223A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94AD49-BBF3-C20C-64AD-7B9CDD75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F395F-A8D4-6FA8-139F-E2132B0A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D6D906-30DE-1EF9-A793-7DEFE1A9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553CA-582D-A38E-DE84-B4E444E0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64A01-64AE-6F2E-4EF7-ABA4A330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F9A7A-91E4-5D28-DD3E-10278066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FC7344-EA1A-9247-1EDD-66CEFEC65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673FF7-5B5C-E3A0-38F3-11F112406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76F08-F514-FABD-FE53-AFDBE3041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9C6E4-9F94-718F-A943-9FF662C1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3DF6A9-05C1-9CB2-849F-91B097DE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892E89-36CF-30DB-4B39-77D304AB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9A5D8-512A-8F6C-7C09-494AE8F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6FA9C1-998D-6316-7A17-0EB5201D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493D7-4A86-7E9A-8EC6-C148ADA6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FF73E4-C34D-FDC9-74FE-5F606A8E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42DC79-791E-4417-C90F-157F2261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58711D-52CC-822E-D283-F8845D9F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B7EEBB-E8FA-831C-F31C-63D24DBC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9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2A9C4-283F-18F9-0E5C-6B7A3690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23551-F0AF-813C-21C1-BC95452F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CB7ED-EDB7-C211-B4E5-8FC016B11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4DA51-D4E9-8732-DF79-B2224F11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1404-5426-438D-BB65-4F337BD4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AF9D72-C292-7A8A-B359-52327890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9E2C0-9E5B-353B-240C-FCAF8234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687929-2EE1-9090-5C95-9F709C650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566940-B581-C2DC-A416-62994FFD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A5D72-E4A2-4F94-376C-A4E7551D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CBEB53-EFC9-FCEC-AFDC-DDACCE95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30310-57EC-8F21-0898-2287F620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7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D4A39-1E6E-A4D1-465C-7C555D91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364E6-623B-605F-84F9-ADFC2DF33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93EBBD-F583-AAC8-BC64-C38F2505E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E32-FDDB-4909-984F-8647AE8BBE85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79CF-D8B3-C1FC-BBB5-F27528863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13790-9548-8E74-4F3F-D5CDE0092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3A0A-8D03-4723-800F-F72660D40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66">
            <a:extLst>
              <a:ext uri="{FF2B5EF4-FFF2-40B4-BE49-F238E27FC236}">
                <a16:creationId xmlns:a16="http://schemas.microsoft.com/office/drawing/2014/main" id="{BBC58102-739A-777C-0608-EC930C9485D7}"/>
              </a:ext>
            </a:extLst>
          </p:cNvPr>
          <p:cNvSpPr/>
          <p:nvPr/>
        </p:nvSpPr>
        <p:spPr>
          <a:xfrm rot="2700000">
            <a:off x="10252198" y="2885873"/>
            <a:ext cx="2103947" cy="2137578"/>
          </a:xfrm>
          <a:prstGeom prst="roundRect">
            <a:avLst>
              <a:gd name="adj" fmla="val 9457"/>
            </a:avLst>
          </a:prstGeom>
          <a:noFill/>
          <a:ln w="76200">
            <a:gradFill>
              <a:gsLst>
                <a:gs pos="0">
                  <a:srgbClr val="E08080"/>
                </a:gs>
                <a:gs pos="100000">
                  <a:srgbClr val="E59708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67">
            <a:extLst>
              <a:ext uri="{FF2B5EF4-FFF2-40B4-BE49-F238E27FC236}">
                <a16:creationId xmlns:a16="http://schemas.microsoft.com/office/drawing/2014/main" id="{532792DF-0F52-A77D-066E-8DB54FD07174}"/>
              </a:ext>
            </a:extLst>
          </p:cNvPr>
          <p:cNvSpPr/>
          <p:nvPr/>
        </p:nvSpPr>
        <p:spPr>
          <a:xfrm rot="2700000">
            <a:off x="7240078" y="3138983"/>
            <a:ext cx="765580" cy="645502"/>
          </a:xfrm>
          <a:prstGeom prst="roundRect">
            <a:avLst>
              <a:gd name="adj" fmla="val 17130"/>
            </a:avLst>
          </a:prstGeom>
          <a:noFill/>
          <a:ln w="22225">
            <a:gradFill>
              <a:gsLst>
                <a:gs pos="0">
                  <a:srgbClr val="E08080">
                    <a:alpha val="67000"/>
                  </a:srgbClr>
                </a:gs>
                <a:gs pos="100000">
                  <a:srgbClr val="E59708"/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68">
            <a:extLst>
              <a:ext uri="{FF2B5EF4-FFF2-40B4-BE49-F238E27FC236}">
                <a16:creationId xmlns:a16="http://schemas.microsoft.com/office/drawing/2014/main" id="{A6AD4B98-F79B-0B54-A6E5-3EDA288B2698}"/>
              </a:ext>
            </a:extLst>
          </p:cNvPr>
          <p:cNvSpPr/>
          <p:nvPr/>
        </p:nvSpPr>
        <p:spPr>
          <a:xfrm rot="2700000">
            <a:off x="5180859" y="3722133"/>
            <a:ext cx="1131800" cy="954283"/>
          </a:xfrm>
          <a:prstGeom prst="roundRect">
            <a:avLst>
              <a:gd name="adj" fmla="val 7974"/>
            </a:avLst>
          </a:prstGeom>
          <a:noFill/>
          <a:ln w="38100">
            <a:gradFill>
              <a:gsLst>
                <a:gs pos="0">
                  <a:srgbClr val="2567C9">
                    <a:alpha val="71000"/>
                  </a:srgbClr>
                </a:gs>
                <a:gs pos="100000">
                  <a:srgbClr val="91C4F2">
                    <a:alpha val="57000"/>
                  </a:srgbClr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72">
            <a:extLst>
              <a:ext uri="{FF2B5EF4-FFF2-40B4-BE49-F238E27FC236}">
                <a16:creationId xmlns:a16="http://schemas.microsoft.com/office/drawing/2014/main" id="{0520B074-E946-DD99-040B-EDFFC05DAAC0}"/>
              </a:ext>
            </a:extLst>
          </p:cNvPr>
          <p:cNvSpPr/>
          <p:nvPr/>
        </p:nvSpPr>
        <p:spPr>
          <a:xfrm rot="2700000">
            <a:off x="2818149" y="2228063"/>
            <a:ext cx="1094947" cy="991794"/>
          </a:xfrm>
          <a:prstGeom prst="roundRect">
            <a:avLst>
              <a:gd name="adj" fmla="val 18314"/>
            </a:avLst>
          </a:prstGeom>
          <a:noFill/>
          <a:ln w="34925">
            <a:gradFill>
              <a:gsLst>
                <a:gs pos="0">
                  <a:srgbClr val="2567C9">
                    <a:alpha val="31000"/>
                  </a:srgbClr>
                </a:gs>
                <a:gs pos="100000">
                  <a:srgbClr val="91C4F2">
                    <a:alpha val="57000"/>
                  </a:srgbClr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73">
            <a:extLst>
              <a:ext uri="{FF2B5EF4-FFF2-40B4-BE49-F238E27FC236}">
                <a16:creationId xmlns:a16="http://schemas.microsoft.com/office/drawing/2014/main" id="{11C0AADB-B765-246E-9F6E-7E3CBB6C48CC}"/>
              </a:ext>
            </a:extLst>
          </p:cNvPr>
          <p:cNvSpPr/>
          <p:nvPr/>
        </p:nvSpPr>
        <p:spPr>
          <a:xfrm rot="2700000">
            <a:off x="3031588" y="4494669"/>
            <a:ext cx="914192" cy="770806"/>
          </a:xfrm>
          <a:prstGeom prst="roundRect">
            <a:avLst>
              <a:gd name="adj" fmla="val 17130"/>
            </a:avLst>
          </a:prstGeom>
          <a:noFill/>
          <a:ln w="22225">
            <a:gradFill>
              <a:gsLst>
                <a:gs pos="0">
                  <a:srgbClr val="E08080">
                    <a:alpha val="45000"/>
                  </a:srgbClr>
                </a:gs>
                <a:gs pos="100000">
                  <a:srgbClr val="E59708">
                    <a:alpha val="52000"/>
                  </a:srgbClr>
                </a:gs>
              </a:gsLst>
              <a:lin ang="12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F3BCDA-E785-CFA2-25E4-01AD11B4EF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21973" y="137906"/>
            <a:ext cx="1593744" cy="1582444"/>
          </a:xfrm>
          <a:prstGeom prst="rect">
            <a:avLst/>
          </a:prstGeom>
          <a:noFill/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7FC952-B462-54BB-D8F9-D75D43B5B55C}"/>
              </a:ext>
            </a:extLst>
          </p:cNvPr>
          <p:cNvSpPr txBox="1">
            <a:spLocks/>
          </p:cNvSpPr>
          <p:nvPr/>
        </p:nvSpPr>
        <p:spPr>
          <a:xfrm>
            <a:off x="4391216" y="5389745"/>
            <a:ext cx="4907837" cy="1197762"/>
          </a:xfrm>
          <a:prstGeom prst="rect">
            <a:avLst/>
          </a:prstGeom>
        </p:spPr>
        <p:txBody>
          <a:bodyPr vert="horz" wrap="square" lIns="88899" tIns="44449" rIns="88899" bIns="44449" rtlCol="0" anchor="ctr">
            <a:spAutoFit/>
          </a:bodyPr>
          <a:lstStyle>
            <a:lvl1pPr algn="l" defTabSz="3555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200" b="1" i="0" kern="1200" smtClean="0">
                <a:solidFill>
                  <a:schemeClr val="bg1"/>
                </a:solidFill>
                <a:latin typeface="Arial" panose="020B0604020202020204" pitchFamily="34" charset="0"/>
                <a:ea typeface="Open Sans ExtraBold" pitchFamily="2" charset="0"/>
                <a:cs typeface="Arial" panose="020B0604020202020204" pitchFamily="34" charset="0"/>
              </a:defRPr>
            </a:lvl1pPr>
          </a:lstStyle>
          <a:p>
            <a:pPr defTabSz="1007940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krobat" panose="00000600000000000000" pitchFamily="2" charset="-52"/>
                <a:sym typeface="Montserrat-Bold"/>
              </a:rPr>
              <a:t>И.о. генерального директора </a:t>
            </a:r>
          </a:p>
          <a:p>
            <a:pPr defTabSz="1007940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krobat" panose="00000600000000000000" pitchFamily="2" charset="-52"/>
                <a:sym typeface="Montserrat-Bold"/>
              </a:rPr>
              <a:t>ВНИИ труда Минтруда России</a:t>
            </a:r>
          </a:p>
          <a:p>
            <a:pPr defTabSz="1007940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krobat" panose="00000600000000000000" pitchFamily="2" charset="-52"/>
                <a:sym typeface="Montserrat-Bold"/>
              </a:rPr>
              <a:t>Смирнов Владимир Михайлович</a:t>
            </a:r>
          </a:p>
          <a:p>
            <a:pPr defTabSz="100794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krobat" panose="00000600000000000000" pitchFamily="2" charset="-52"/>
                <a:sym typeface="Montserrat-Bold"/>
              </a:rPr>
              <a:t>Сочи, 12.09.2024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D9A416-BD33-4CFA-8634-038B26675CEB}"/>
              </a:ext>
            </a:extLst>
          </p:cNvPr>
          <p:cNvSpPr txBox="1"/>
          <p:nvPr/>
        </p:nvSpPr>
        <p:spPr>
          <a:xfrm>
            <a:off x="603682" y="1145219"/>
            <a:ext cx="8942031" cy="348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11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Анализ рынка труда и прогноз кадровой потребности предприятий как инструмент регулирования рынка труда и обеспечения специалистами отраслей экономики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Bef>
                <a:spcPts val="1100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Роль кадровых центров «Работа России» в формировании прогноза кадровой потребности рынка труда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3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8">
            <a:extLst>
              <a:ext uri="{FF2B5EF4-FFF2-40B4-BE49-F238E27FC236}">
                <a16:creationId xmlns:a16="http://schemas.microsoft.com/office/drawing/2014/main" id="{2C77BDBD-AC07-9456-C91F-117EAF25816B}"/>
              </a:ext>
            </a:extLst>
          </p:cNvPr>
          <p:cNvSpPr/>
          <p:nvPr/>
        </p:nvSpPr>
        <p:spPr>
          <a:xfrm>
            <a:off x="647653" y="335005"/>
            <a:ext cx="45719" cy="438791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399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/>
          <a:lstStyle/>
          <a:p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1E6418F-CAC4-D175-16AC-A3B897CC9FEB}"/>
              </a:ext>
            </a:extLst>
          </p:cNvPr>
          <p:cNvSpPr/>
          <p:nvPr/>
        </p:nvSpPr>
        <p:spPr>
          <a:xfrm>
            <a:off x="106136" y="335006"/>
            <a:ext cx="595993" cy="438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B20BA1D-096B-4FB9-BD64-16E750084EA0}" type="slidenum">
              <a:rPr lang="ru-RU" b="1">
                <a:solidFill>
                  <a:schemeClr val="tx1"/>
                </a:solidFill>
                <a:latin typeface="Montserrat" panose="00000500000000000000" pitchFamily="2" charset="-52"/>
              </a:rPr>
              <a:t>2</a:t>
            </a:fld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6192E541-2E94-7C26-9B78-AEE64C43B83D}"/>
              </a:ext>
            </a:extLst>
          </p:cNvPr>
          <p:cNvSpPr txBox="1"/>
          <p:nvPr/>
        </p:nvSpPr>
        <p:spPr>
          <a:xfrm>
            <a:off x="702128" y="301130"/>
            <a:ext cx="9762215" cy="506539"/>
          </a:xfrm>
          <a:prstGeom prst="rect">
            <a:avLst/>
          </a:prstGeom>
        </p:spPr>
        <p:txBody>
          <a:bodyPr vert="horz" wrap="square" lIns="0" tIns="13960" rIns="0" bIns="0" rtlCol="0">
            <a:spAutoFit/>
          </a:bodyPr>
          <a:lstStyle/>
          <a:p>
            <a:pPr marL="12690">
              <a:spcBef>
                <a:spcPts val="110"/>
              </a:spcBef>
            </a:pPr>
            <a:r>
              <a:rPr lang="ru-RU" sz="3200" b="1" spc="-5" dirty="0">
                <a:latin typeface="Montserrat" pitchFamily="2" charset="-52"/>
                <a:cs typeface="Arial" panose="020B0604020202020204" pitchFamily="34" charset="0"/>
              </a:rPr>
              <a:t>ТЕКУЩИЕ ПРОБЛЕМЫ НА РЫНКЕ ТРУДА</a:t>
            </a:r>
          </a:p>
        </p:txBody>
      </p:sp>
      <p:sp>
        <p:nvSpPr>
          <p:cNvPr id="6" name="Пятиугольник 146">
            <a:extLst>
              <a:ext uri="{FF2B5EF4-FFF2-40B4-BE49-F238E27FC236}">
                <a16:creationId xmlns:a16="http://schemas.microsoft.com/office/drawing/2014/main" id="{A088F630-61A1-C725-188F-6A731D13495B}"/>
              </a:ext>
            </a:extLst>
          </p:cNvPr>
          <p:cNvSpPr/>
          <p:nvPr/>
        </p:nvSpPr>
        <p:spPr>
          <a:xfrm>
            <a:off x="77433" y="1337094"/>
            <a:ext cx="706311" cy="496604"/>
          </a:xfrm>
          <a:prstGeom prst="homePlate">
            <a:avLst/>
          </a:prstGeom>
          <a:solidFill>
            <a:srgbClr val="F7A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06F32-1AB5-35B3-A842-2B04305D9431}"/>
              </a:ext>
            </a:extLst>
          </p:cNvPr>
          <p:cNvSpPr txBox="1"/>
          <p:nvPr/>
        </p:nvSpPr>
        <p:spPr>
          <a:xfrm>
            <a:off x="814280" y="1260295"/>
            <a:ext cx="1805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ea typeface="Times New Roman" panose="02020603050405020304" pitchFamily="18" charset="0"/>
              </a:rPr>
              <a:t>Низкие уровни занятости </a:t>
            </a:r>
            <a:br>
              <a:rPr lang="ru-RU" sz="1200" dirty="0"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sz="1200" dirty="0">
                <a:latin typeface="Montserrat" panose="00000500000000000000" pitchFamily="2" charset="-52"/>
                <a:ea typeface="Times New Roman" panose="02020603050405020304" pitchFamily="18" charset="0"/>
              </a:rPr>
              <a:t>у молодежи, в т.ч. выпускников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E1522-A334-FE58-C523-9B6735ED2BAB}"/>
              </a:ext>
            </a:extLst>
          </p:cNvPr>
          <p:cNvSpPr txBox="1"/>
          <p:nvPr/>
        </p:nvSpPr>
        <p:spPr>
          <a:xfrm>
            <a:off x="783744" y="2625257"/>
            <a:ext cx="2008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ea typeface="Times New Roman" panose="02020603050405020304" pitchFamily="18" charset="0"/>
              </a:rPr>
              <a:t>Выбытие с рынка труда профессионалов пенсионного возраста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55970-4BCA-C0A8-DDA3-102BBC74C6C0}"/>
              </a:ext>
            </a:extLst>
          </p:cNvPr>
          <p:cNvSpPr txBox="1"/>
          <p:nvPr/>
        </p:nvSpPr>
        <p:spPr>
          <a:xfrm>
            <a:off x="737506" y="3953140"/>
            <a:ext cx="1959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ea typeface="Times New Roman" panose="02020603050405020304" pitchFamily="18" charset="0"/>
              </a:rPr>
              <a:t>Недостаток квалифицированных кадров на ключевых предприятиях в регионах</a:t>
            </a:r>
          </a:p>
        </p:txBody>
      </p:sp>
      <p:sp>
        <p:nvSpPr>
          <p:cNvPr id="10" name="Пятиугольник 146">
            <a:extLst>
              <a:ext uri="{FF2B5EF4-FFF2-40B4-BE49-F238E27FC236}">
                <a16:creationId xmlns:a16="http://schemas.microsoft.com/office/drawing/2014/main" id="{9E86F0F6-AFA1-4932-4D01-0E9F9B4F7CF7}"/>
              </a:ext>
            </a:extLst>
          </p:cNvPr>
          <p:cNvSpPr/>
          <p:nvPr/>
        </p:nvSpPr>
        <p:spPr>
          <a:xfrm>
            <a:off x="50998" y="2727336"/>
            <a:ext cx="706311" cy="496604"/>
          </a:xfrm>
          <a:prstGeom prst="homePlate">
            <a:avLst/>
          </a:prstGeom>
          <a:solidFill>
            <a:srgbClr val="F9C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ятиугольник 146">
            <a:extLst>
              <a:ext uri="{FF2B5EF4-FFF2-40B4-BE49-F238E27FC236}">
                <a16:creationId xmlns:a16="http://schemas.microsoft.com/office/drawing/2014/main" id="{A036015A-6F21-6A14-EDA5-0F62541DC304}"/>
              </a:ext>
            </a:extLst>
          </p:cNvPr>
          <p:cNvSpPr/>
          <p:nvPr/>
        </p:nvSpPr>
        <p:spPr>
          <a:xfrm>
            <a:off x="50976" y="4045550"/>
            <a:ext cx="706311" cy="496604"/>
          </a:xfrm>
          <a:prstGeom prst="homePlate">
            <a:avLst/>
          </a:prstGeom>
          <a:solidFill>
            <a:srgbClr val="FCD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9D7DF-3E68-3DAA-FD14-3D60673BB8C2}"/>
              </a:ext>
            </a:extLst>
          </p:cNvPr>
          <p:cNvSpPr txBox="1"/>
          <p:nvPr/>
        </p:nvSpPr>
        <p:spPr>
          <a:xfrm>
            <a:off x="2875382" y="1029462"/>
            <a:ext cx="405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УРОВЕНЬ ЗАНЯТОСТИ, РЕГИСТРИРУЕМОЙ БЕЗРАБОТИЦЫ И БЕЗРАБОТИЦЫ ПО МОТ, %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47C49EB-6194-2CCE-D9DA-13056BD86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578844"/>
              </p:ext>
            </p:extLst>
          </p:nvPr>
        </p:nvGraphicFramePr>
        <p:xfrm>
          <a:off x="2985126" y="1675793"/>
          <a:ext cx="3762447" cy="213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D857BD8-3547-9B3F-F4E6-9C4E5B7C4205}"/>
              </a:ext>
            </a:extLst>
          </p:cNvPr>
          <p:cNvSpPr txBox="1"/>
          <p:nvPr/>
        </p:nvSpPr>
        <p:spPr>
          <a:xfrm>
            <a:off x="6928019" y="994870"/>
            <a:ext cx="430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ЧИСЛЕННОСТЬ РАБОЧЕЙ СИЛЫ</a:t>
            </a:r>
            <a:br>
              <a:rPr lang="ru-RU" sz="1200" dirty="0">
                <a:latin typeface="Montserrat Bold" pitchFamily="2" charset="-52"/>
                <a:cs typeface="Arial" panose="020B0604020202020204" pitchFamily="34" charset="0"/>
              </a:rPr>
            </a:br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И ПОТЕНЦИАЛЬНОЙ РАБОЧЕЙ СИЛЫ, ТЫС. ЧЕЛ.</a:t>
            </a:r>
            <a:endParaRPr lang="ru-RU" sz="900" dirty="0">
              <a:latin typeface="Montserrat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AABE7B7-A32C-C0DC-355D-29E7677DD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176711"/>
              </p:ext>
            </p:extLst>
          </p:nvPr>
        </p:nvGraphicFramePr>
        <p:xfrm>
          <a:off x="7008429" y="1427650"/>
          <a:ext cx="3679012" cy="21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C4894BB-36F5-E0B2-9AB1-AF9C1540E485}"/>
              </a:ext>
            </a:extLst>
          </p:cNvPr>
          <p:cNvSpPr txBox="1"/>
          <p:nvPr/>
        </p:nvSpPr>
        <p:spPr>
          <a:xfrm>
            <a:off x="2985126" y="4076643"/>
            <a:ext cx="8892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ЧИСЛЕННОСТЬ ЗАНЯТЫХ И УРОВЕНЬ ЗАНЯТОСТИ ПО ВОЗРАСТНЫМ КОГОРТАМ</a:t>
            </a:r>
            <a:endParaRPr lang="ru-RU" sz="900" dirty="0">
              <a:latin typeface="Montserrat" pitchFamily="2" charset="-52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11">
            <a:extLst>
              <a:ext uri="{FF2B5EF4-FFF2-40B4-BE49-F238E27FC236}">
                <a16:creationId xmlns:a16="http://schemas.microsoft.com/office/drawing/2014/main" id="{1E7D846E-2D07-4383-8774-E969CC994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159739"/>
              </p:ext>
            </p:extLst>
          </p:nvPr>
        </p:nvGraphicFramePr>
        <p:xfrm>
          <a:off x="2875382" y="4045550"/>
          <a:ext cx="8266094" cy="229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71BFF46D-E4B8-4625-A1F7-A6155E6CD9E0}"/>
              </a:ext>
            </a:extLst>
          </p:cNvPr>
          <p:cNvSpPr txBox="1">
            <a:spLocks noEditPoints="1"/>
          </p:cNvSpPr>
          <p:nvPr/>
        </p:nvSpPr>
        <p:spPr>
          <a:xfrm>
            <a:off x="3554916" y="6460677"/>
            <a:ext cx="4568563" cy="192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367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Источник: Росстат (обследования рабочей силы), с учетом результатов ВПН</a:t>
            </a:r>
          </a:p>
        </p:txBody>
      </p:sp>
    </p:spTree>
    <p:extLst>
      <p:ext uri="{BB962C8B-B14F-4D97-AF65-F5344CB8AC3E}">
        <p14:creationId xmlns:p14="http://schemas.microsoft.com/office/powerpoint/2010/main" val="35063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A558A4C-6FA0-311B-73C1-63681CD49758}"/>
              </a:ext>
            </a:extLst>
          </p:cNvPr>
          <p:cNvGrpSpPr/>
          <p:nvPr/>
        </p:nvGrpSpPr>
        <p:grpSpPr>
          <a:xfrm>
            <a:off x="142464" y="1608585"/>
            <a:ext cx="3645334" cy="4809113"/>
            <a:chOff x="4631951" y="2008946"/>
            <a:chExt cx="4023063" cy="5266988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085BCC59-012B-741C-10BA-E1F03D37A006}"/>
                </a:ext>
              </a:extLst>
            </p:cNvPr>
            <p:cNvSpPr/>
            <p:nvPr/>
          </p:nvSpPr>
          <p:spPr>
            <a:xfrm>
              <a:off x="4685744" y="5948749"/>
              <a:ext cx="3962131" cy="17399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279A3C0-7020-912E-5688-6406CB9184A5}"/>
                </a:ext>
              </a:extLst>
            </p:cNvPr>
            <p:cNvSpPr/>
            <p:nvPr/>
          </p:nvSpPr>
          <p:spPr>
            <a:xfrm>
              <a:off x="4685744" y="5671281"/>
              <a:ext cx="3962131" cy="23297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428502F-8C19-351C-5A7F-478457AD7D7B}"/>
                </a:ext>
              </a:extLst>
            </p:cNvPr>
            <p:cNvSpPr/>
            <p:nvPr/>
          </p:nvSpPr>
          <p:spPr>
            <a:xfrm>
              <a:off x="4686976" y="5007313"/>
              <a:ext cx="3962131" cy="453214"/>
            </a:xfrm>
            <a:prstGeom prst="rect">
              <a:avLst/>
            </a:prstGeom>
            <a:solidFill>
              <a:srgbClr val="F26A7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0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A8F6499-A624-5499-208C-7C78F253DF23}"/>
                </a:ext>
              </a:extLst>
            </p:cNvPr>
            <p:cNvSpPr/>
            <p:nvPr/>
          </p:nvSpPr>
          <p:spPr>
            <a:xfrm>
              <a:off x="4634819" y="2644041"/>
              <a:ext cx="3962131" cy="94889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graphicFrame>
          <p:nvGraphicFramePr>
            <p:cNvPr id="40" name="Диаграмма 39">
              <a:extLst>
                <a:ext uri="{FF2B5EF4-FFF2-40B4-BE49-F238E27FC236}">
                  <a16:creationId xmlns:a16="http://schemas.microsoft.com/office/drawing/2014/main" id="{AABED692-399D-3132-A82D-E4248E77AB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8982296"/>
                </p:ext>
              </p:extLst>
            </p:nvPr>
          </p:nvGraphicFramePr>
          <p:xfrm>
            <a:off x="4631951" y="2008946"/>
            <a:ext cx="3915718" cy="4989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8C4327-5C4C-0322-383F-34356AF1AEB1}"/>
                </a:ext>
              </a:extLst>
            </p:cNvPr>
            <p:cNvSpPr txBox="1"/>
            <p:nvPr/>
          </p:nvSpPr>
          <p:spPr>
            <a:xfrm>
              <a:off x="6010562" y="6863150"/>
              <a:ext cx="1439328" cy="412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Montserrat" panose="00000500000000000000" pitchFamily="2" charset="-52"/>
                  <a:cs typeface="Arial" panose="020B0604020202020204" pitchFamily="34" charset="0"/>
                </a:rPr>
                <a:t>2022 год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3B1525-BC78-3A00-3DE4-1399634EAC6C}"/>
                </a:ext>
              </a:extLst>
            </p:cNvPr>
            <p:cNvSpPr txBox="1"/>
            <p:nvPr/>
          </p:nvSpPr>
          <p:spPr>
            <a:xfrm>
              <a:off x="4965882" y="2253631"/>
              <a:ext cx="1439328" cy="37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Montserrat" panose="00000500000000000000" pitchFamily="2" charset="-52"/>
                  <a:cs typeface="Arial" panose="020B0604020202020204" pitchFamily="34" charset="0"/>
                </a:rPr>
                <a:t>ЖЕНЩИНЫ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B1D113-FD3F-91D4-6534-3AFC9B076A75}"/>
                </a:ext>
              </a:extLst>
            </p:cNvPr>
            <p:cNvSpPr txBox="1"/>
            <p:nvPr/>
          </p:nvSpPr>
          <p:spPr>
            <a:xfrm>
              <a:off x="6878630" y="2253631"/>
              <a:ext cx="1439328" cy="37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Montserrat" panose="00000500000000000000" pitchFamily="2" charset="-52"/>
                  <a:cs typeface="Arial" panose="020B0604020202020204" pitchFamily="34" charset="0"/>
                </a:rPr>
                <a:t>МУЖЧИНЫ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6DF64349-F44D-D3D8-9E12-C05C40E7FE0D}"/>
                </a:ext>
              </a:extLst>
            </p:cNvPr>
            <p:cNvSpPr/>
            <p:nvPr/>
          </p:nvSpPr>
          <p:spPr>
            <a:xfrm>
              <a:off x="4635590" y="2644040"/>
              <a:ext cx="3962131" cy="94889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485A04-8530-7662-91B0-1DD952D6E55C}"/>
                </a:ext>
              </a:extLst>
            </p:cNvPr>
            <p:cNvSpPr txBox="1"/>
            <p:nvPr/>
          </p:nvSpPr>
          <p:spPr>
            <a:xfrm>
              <a:off x="5513790" y="2927158"/>
              <a:ext cx="2318097" cy="4252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 pitchFamily="2" charset="-52"/>
                </a:rPr>
                <a:t>70-90: 14,2 млн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28DC3C-E8C5-1469-076C-85FEE274EB86}"/>
                </a:ext>
              </a:extLst>
            </p:cNvPr>
            <p:cNvSpPr txBox="1"/>
            <p:nvPr/>
          </p:nvSpPr>
          <p:spPr>
            <a:xfrm>
              <a:off x="5970180" y="4537208"/>
              <a:ext cx="1439328" cy="40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Montserrat" panose="00000500000000000000" pitchFamily="2" charset="-52"/>
                  <a:cs typeface="Arial" panose="020B0604020202020204" pitchFamily="34" charset="0"/>
                </a:rPr>
                <a:t>ЗАНЯТЫЕ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9807D0-D949-E3D6-1A23-F94FA03004C5}"/>
                </a:ext>
              </a:extLst>
            </p:cNvPr>
            <p:cNvSpPr txBox="1"/>
            <p:nvPr/>
          </p:nvSpPr>
          <p:spPr>
            <a:xfrm>
              <a:off x="5358391" y="5842102"/>
              <a:ext cx="2590604" cy="400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0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15-19: 7,6 млн 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D0FCD726-D0A4-D860-201E-DA09A3E6FBAB}"/>
                </a:ext>
              </a:extLst>
            </p:cNvPr>
            <p:cNvSpPr/>
            <p:nvPr/>
          </p:nvSpPr>
          <p:spPr>
            <a:xfrm>
              <a:off x="4684870" y="5954386"/>
              <a:ext cx="3962130" cy="16724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ECBB356-E297-F91A-C16A-95128C0993D0}"/>
                </a:ext>
              </a:extLst>
            </p:cNvPr>
            <p:cNvSpPr txBox="1"/>
            <p:nvPr/>
          </p:nvSpPr>
          <p:spPr>
            <a:xfrm>
              <a:off x="5685545" y="5636504"/>
              <a:ext cx="1936299" cy="400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0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20-24: 7,1 млн 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14193C5-DBCC-8D29-05B6-D5D626C1D678}"/>
                </a:ext>
              </a:extLst>
            </p:cNvPr>
            <p:cNvSpPr/>
            <p:nvPr/>
          </p:nvSpPr>
          <p:spPr>
            <a:xfrm>
              <a:off x="4691651" y="5686432"/>
              <a:ext cx="3962131" cy="22241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7AB38C-4409-26E1-1065-AF48E4691E8B}"/>
                </a:ext>
              </a:extLst>
            </p:cNvPr>
            <p:cNvSpPr txBox="1"/>
            <p:nvPr/>
          </p:nvSpPr>
          <p:spPr>
            <a:xfrm>
              <a:off x="5397126" y="5060674"/>
              <a:ext cx="2590604" cy="4252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1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30-39: 24,6 млн 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CFA1C7E6-078F-6498-0ED0-9CFF65EDF6F4}"/>
                </a:ext>
              </a:extLst>
            </p:cNvPr>
            <p:cNvSpPr/>
            <p:nvPr/>
          </p:nvSpPr>
          <p:spPr>
            <a:xfrm>
              <a:off x="4692883" y="5017172"/>
              <a:ext cx="3962131" cy="435634"/>
            </a:xfrm>
            <a:prstGeom prst="rect">
              <a:avLst/>
            </a:prstGeom>
            <a:noFill/>
            <a:ln>
              <a:solidFill>
                <a:srgbClr val="F26A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F26A7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C77BDBD-AC07-9456-C91F-117EAF25816B}"/>
              </a:ext>
            </a:extLst>
          </p:cNvPr>
          <p:cNvSpPr/>
          <p:nvPr/>
        </p:nvSpPr>
        <p:spPr>
          <a:xfrm>
            <a:off x="647653" y="335005"/>
            <a:ext cx="45719" cy="438791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399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/>
          <a:lstStyle/>
          <a:p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1E6418F-CAC4-D175-16AC-A3B897CC9FEB}"/>
              </a:ext>
            </a:extLst>
          </p:cNvPr>
          <p:cNvSpPr/>
          <p:nvPr/>
        </p:nvSpPr>
        <p:spPr>
          <a:xfrm>
            <a:off x="106136" y="335006"/>
            <a:ext cx="595993" cy="438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B20BA1D-096B-4FB9-BD64-16E750084EA0}" type="slidenum">
              <a:rPr lang="ru-RU" b="1">
                <a:solidFill>
                  <a:schemeClr val="tx1"/>
                </a:solidFill>
                <a:latin typeface="Montserrat" panose="00000500000000000000" pitchFamily="2" charset="-52"/>
              </a:rPr>
              <a:t>3</a:t>
            </a:fld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6192E541-2E94-7C26-9B78-AEE64C43B83D}"/>
              </a:ext>
            </a:extLst>
          </p:cNvPr>
          <p:cNvSpPr txBox="1"/>
          <p:nvPr/>
        </p:nvSpPr>
        <p:spPr>
          <a:xfrm>
            <a:off x="702129" y="301130"/>
            <a:ext cx="9666442" cy="506539"/>
          </a:xfrm>
          <a:prstGeom prst="rect">
            <a:avLst/>
          </a:prstGeom>
        </p:spPr>
        <p:txBody>
          <a:bodyPr vert="horz" wrap="square" lIns="0" tIns="13960" rIns="0" bIns="0" rtlCol="0">
            <a:spAutoFit/>
          </a:bodyPr>
          <a:lstStyle/>
          <a:p>
            <a:pPr marL="12690">
              <a:spcBef>
                <a:spcPts val="110"/>
              </a:spcBef>
            </a:pPr>
            <a:r>
              <a:rPr lang="ru-RU" sz="3200" b="1" spc="-5" dirty="0">
                <a:latin typeface="Montserrat" pitchFamily="2" charset="-52"/>
                <a:cs typeface="Arial" panose="020B0604020202020204" pitchFamily="34" charset="0"/>
              </a:rPr>
              <a:t>ПЕРСПЕКТИВАНЯ СИТУАЦИЯ С КАДРАМИ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0BCFA-DA91-5623-6FCC-3727273353EA}"/>
              </a:ext>
            </a:extLst>
          </p:cNvPr>
          <p:cNvSpPr txBox="1"/>
          <p:nvPr/>
        </p:nvSpPr>
        <p:spPr>
          <a:xfrm>
            <a:off x="106136" y="1186416"/>
            <a:ext cx="3815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ТЕКУЩАЯ И ПРОГНОЗНАЯ ПОЛОВОЗРАСТНЫЕ ПИРАМИДЫ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656996DD-A575-B3CA-C7C7-67745067BD78}"/>
              </a:ext>
            </a:extLst>
          </p:cNvPr>
          <p:cNvGrpSpPr/>
          <p:nvPr/>
        </p:nvGrpSpPr>
        <p:grpSpPr>
          <a:xfrm>
            <a:off x="3812715" y="1619884"/>
            <a:ext cx="3964528" cy="4797814"/>
            <a:chOff x="9139421" y="2017859"/>
            <a:chExt cx="4057755" cy="528305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F2290B37-9424-17D9-2B8F-99EBAD456FD6}"/>
                </a:ext>
              </a:extLst>
            </p:cNvPr>
            <p:cNvSpPr/>
            <p:nvPr/>
          </p:nvSpPr>
          <p:spPr>
            <a:xfrm>
              <a:off x="9139423" y="2653080"/>
              <a:ext cx="3962131" cy="92615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B2374A2-27E8-30D7-EE3C-C3F5C1D840F8}"/>
                </a:ext>
              </a:extLst>
            </p:cNvPr>
            <p:cNvSpPr/>
            <p:nvPr/>
          </p:nvSpPr>
          <p:spPr>
            <a:xfrm>
              <a:off x="9231716" y="5702133"/>
              <a:ext cx="3962132" cy="20081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06151FA-D220-14E3-E746-0612ABA01FB9}"/>
                </a:ext>
              </a:extLst>
            </p:cNvPr>
            <p:cNvSpPr/>
            <p:nvPr/>
          </p:nvSpPr>
          <p:spPr>
            <a:xfrm>
              <a:off x="9226636" y="5963951"/>
              <a:ext cx="3962131" cy="173991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0B0154-AE3C-E3C5-8109-21524B9CBC4A}"/>
                </a:ext>
              </a:extLst>
            </p:cNvPr>
            <p:cNvSpPr txBox="1"/>
            <p:nvPr/>
          </p:nvSpPr>
          <p:spPr>
            <a:xfrm>
              <a:off x="10633891" y="6827057"/>
              <a:ext cx="1439327" cy="47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latin typeface="Montserrat" panose="00000500000000000000" pitchFamily="2" charset="-52"/>
                  <a:cs typeface="Arial" panose="020B0604020202020204" pitchFamily="34" charset="0"/>
                </a:rPr>
                <a:t>2030 год</a:t>
              </a:r>
            </a:p>
          </p:txBody>
        </p:sp>
        <p:graphicFrame>
          <p:nvGraphicFramePr>
            <p:cNvPr id="43" name="Диаграмма 42">
              <a:extLst>
                <a:ext uri="{FF2B5EF4-FFF2-40B4-BE49-F238E27FC236}">
                  <a16:creationId xmlns:a16="http://schemas.microsoft.com/office/drawing/2014/main" id="{231F4B17-B9F0-6019-05AF-F6604BA1F5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8158930"/>
                </p:ext>
              </p:extLst>
            </p:nvPr>
          </p:nvGraphicFramePr>
          <p:xfrm>
            <a:off x="9149877" y="2017859"/>
            <a:ext cx="3915718" cy="4989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324001-A060-63EE-BFBD-EABEC42CB114}"/>
                </a:ext>
              </a:extLst>
            </p:cNvPr>
            <p:cNvSpPr txBox="1"/>
            <p:nvPr/>
          </p:nvSpPr>
          <p:spPr>
            <a:xfrm>
              <a:off x="9510310" y="2253632"/>
              <a:ext cx="143932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Montserrat" panose="00000500000000000000" pitchFamily="2" charset="-52"/>
                  <a:cs typeface="Arial" panose="020B0604020202020204" pitchFamily="34" charset="0"/>
                </a:rPr>
                <a:t>ЖЕНЩИНЫ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795C93-ED20-CE8C-B1CC-1360C4E00AB6}"/>
                </a:ext>
              </a:extLst>
            </p:cNvPr>
            <p:cNvSpPr txBox="1"/>
            <p:nvPr/>
          </p:nvSpPr>
          <p:spPr>
            <a:xfrm>
              <a:off x="11352918" y="2253632"/>
              <a:ext cx="1439327" cy="41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latin typeface="Montserrat" panose="00000500000000000000" pitchFamily="2" charset="-52"/>
                  <a:cs typeface="Arial" panose="020B0604020202020204" pitchFamily="34" charset="0"/>
                </a:rPr>
                <a:t>МУЖЧИНЫ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335F03-6706-2A27-9684-47F2FD91830A}"/>
                </a:ext>
              </a:extLst>
            </p:cNvPr>
            <p:cNvSpPr txBox="1"/>
            <p:nvPr/>
          </p:nvSpPr>
          <p:spPr>
            <a:xfrm>
              <a:off x="10474505" y="4537206"/>
              <a:ext cx="1439327" cy="445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Montserrat" panose="00000500000000000000" pitchFamily="2" charset="-52"/>
                  <a:cs typeface="Arial" panose="020B0604020202020204" pitchFamily="34" charset="0"/>
                </a:rPr>
                <a:t>ЗАНЯТЫЕ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9D2C31C3-FD59-9BC8-4936-9CC8B1A1FB47}"/>
                </a:ext>
              </a:extLst>
            </p:cNvPr>
            <p:cNvSpPr/>
            <p:nvPr/>
          </p:nvSpPr>
          <p:spPr>
            <a:xfrm>
              <a:off x="9139421" y="2653079"/>
              <a:ext cx="3962131" cy="93601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1315AE8-7ADA-B66B-FB4A-72EDA58CC3DC}"/>
                </a:ext>
              </a:extLst>
            </p:cNvPr>
            <p:cNvSpPr txBox="1"/>
            <p:nvPr/>
          </p:nvSpPr>
          <p:spPr>
            <a:xfrm>
              <a:off x="10048906" y="2967294"/>
              <a:ext cx="2318097" cy="4738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latin typeface="Montserrat" panose="00000500000000000000" pitchFamily="2" charset="-52"/>
                </a:rPr>
                <a:t>70-90: 18,8 млн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CD5343-607D-76ED-3CFB-92BFAC97C46D}"/>
                </a:ext>
              </a:extLst>
            </p:cNvPr>
            <p:cNvSpPr txBox="1"/>
            <p:nvPr/>
          </p:nvSpPr>
          <p:spPr>
            <a:xfrm>
              <a:off x="9900554" y="5866673"/>
              <a:ext cx="2590604" cy="445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0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15-19: 9,5 млн 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E8DAF92F-5F8D-E7DD-0E63-FD3A75700622}"/>
                </a:ext>
              </a:extLst>
            </p:cNvPr>
            <p:cNvSpPr/>
            <p:nvPr/>
          </p:nvSpPr>
          <p:spPr>
            <a:xfrm>
              <a:off x="9231273" y="5963615"/>
              <a:ext cx="3962131" cy="1672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F573E9-716E-B236-2B37-51FBB1909CBB}"/>
                </a:ext>
              </a:extLst>
            </p:cNvPr>
            <p:cNvSpPr txBox="1"/>
            <p:nvPr/>
          </p:nvSpPr>
          <p:spPr>
            <a:xfrm>
              <a:off x="10227707" y="5639005"/>
              <a:ext cx="1936299" cy="445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0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20-24: 8,3 млн 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EF2B77C3-33F1-8186-6E47-E34FBE207CF5}"/>
                </a:ext>
              </a:extLst>
            </p:cNvPr>
            <p:cNvSpPr/>
            <p:nvPr/>
          </p:nvSpPr>
          <p:spPr>
            <a:xfrm>
              <a:off x="9233813" y="5702133"/>
              <a:ext cx="3962131" cy="20921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92D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52826F8D-4FD6-D1A1-6D7F-77DACF879C3B}"/>
                </a:ext>
              </a:extLst>
            </p:cNvPr>
            <p:cNvSpPr/>
            <p:nvPr/>
          </p:nvSpPr>
          <p:spPr>
            <a:xfrm>
              <a:off x="9229138" y="5009815"/>
              <a:ext cx="3962131" cy="453214"/>
            </a:xfrm>
            <a:prstGeom prst="rect">
              <a:avLst/>
            </a:prstGeom>
            <a:solidFill>
              <a:srgbClr val="F26A7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8DDBB0-D383-24C6-CD06-E96874651D37}"/>
                </a:ext>
              </a:extLst>
            </p:cNvPr>
            <p:cNvSpPr txBox="1"/>
            <p:nvPr/>
          </p:nvSpPr>
          <p:spPr>
            <a:xfrm>
              <a:off x="9939288" y="5060675"/>
              <a:ext cx="2590604" cy="4738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n>
                    <a:solidFill>
                      <a:srgbClr val="00B050"/>
                    </a:solidFill>
                  </a:ln>
                  <a:solidFill>
                    <a:schemeClr val="bg1"/>
                  </a:solidFill>
                </a:defRPr>
              </a:lvl1pPr>
            </a:lstStyle>
            <a:p>
              <a:r>
                <a:rPr lang="ru-RU" sz="1100" dirty="0">
                  <a:ln>
                    <a:noFill/>
                  </a:ln>
                  <a:solidFill>
                    <a:schemeClr val="tx1"/>
                  </a:solidFill>
                  <a:latin typeface="Montserrat" panose="00000500000000000000" pitchFamily="2" charset="-52"/>
                </a:rPr>
                <a:t>30-39: 16,6 млн 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3F1829F4-0965-40F9-1871-73DC8771620E}"/>
                </a:ext>
              </a:extLst>
            </p:cNvPr>
            <p:cNvSpPr/>
            <p:nvPr/>
          </p:nvSpPr>
          <p:spPr>
            <a:xfrm>
              <a:off x="9235045" y="5019674"/>
              <a:ext cx="3962131" cy="435634"/>
            </a:xfrm>
            <a:prstGeom prst="rect">
              <a:avLst/>
            </a:prstGeom>
            <a:noFill/>
            <a:ln>
              <a:solidFill>
                <a:srgbClr val="F26A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200" b="1" dirty="0">
                <a:ln>
                  <a:solidFill>
                    <a:srgbClr val="F26A70"/>
                  </a:solidFill>
                </a:ln>
                <a:solidFill>
                  <a:schemeClr val="tx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67" name="Заголовок 2">
            <a:extLst>
              <a:ext uri="{FF2B5EF4-FFF2-40B4-BE49-F238E27FC236}">
                <a16:creationId xmlns:a16="http://schemas.microsoft.com/office/drawing/2014/main" id="{4D97F7C2-F09E-8E31-243F-7F985B6B9584}"/>
              </a:ext>
            </a:extLst>
          </p:cNvPr>
          <p:cNvSpPr txBox="1">
            <a:spLocks noEditPoints="1"/>
          </p:cNvSpPr>
          <p:nvPr/>
        </p:nvSpPr>
        <p:spPr>
          <a:xfrm>
            <a:off x="4297800" y="6697721"/>
            <a:ext cx="4549658" cy="167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367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Источник: Росстат, расчеты на основе прогнозов уровней занятости</a:t>
            </a:r>
          </a:p>
        </p:txBody>
      </p:sp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20503153-8D99-916F-445E-98D5F59F2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8837"/>
              </p:ext>
            </p:extLst>
          </p:nvPr>
        </p:nvGraphicFramePr>
        <p:xfrm>
          <a:off x="7957688" y="1400853"/>
          <a:ext cx="3904975" cy="2321200"/>
        </p:xfrm>
        <a:graphic>
          <a:graphicData uri="http://schemas.openxmlformats.org/drawingml/2006/table">
            <a:tbl>
              <a:tblPr/>
              <a:tblGrid>
                <a:gridCol w="730727">
                  <a:extLst>
                    <a:ext uri="{9D8B030D-6E8A-4147-A177-3AD203B41FA5}">
                      <a16:colId xmlns:a16="http://schemas.microsoft.com/office/drawing/2014/main" val="1012661476"/>
                    </a:ext>
                  </a:extLst>
                </a:gridCol>
                <a:gridCol w="582829">
                  <a:extLst>
                    <a:ext uri="{9D8B030D-6E8A-4147-A177-3AD203B41FA5}">
                      <a16:colId xmlns:a16="http://schemas.microsoft.com/office/drawing/2014/main" val="552060992"/>
                    </a:ext>
                  </a:extLst>
                </a:gridCol>
                <a:gridCol w="638506">
                  <a:extLst>
                    <a:ext uri="{9D8B030D-6E8A-4147-A177-3AD203B41FA5}">
                      <a16:colId xmlns:a16="http://schemas.microsoft.com/office/drawing/2014/main" val="3928373508"/>
                    </a:ext>
                  </a:extLst>
                </a:gridCol>
                <a:gridCol w="650971">
                  <a:extLst>
                    <a:ext uri="{9D8B030D-6E8A-4147-A177-3AD203B41FA5}">
                      <a16:colId xmlns:a16="http://schemas.microsoft.com/office/drawing/2014/main" val="3500075793"/>
                    </a:ext>
                  </a:extLst>
                </a:gridCol>
                <a:gridCol w="650971">
                  <a:extLst>
                    <a:ext uri="{9D8B030D-6E8A-4147-A177-3AD203B41FA5}">
                      <a16:colId xmlns:a16="http://schemas.microsoft.com/office/drawing/2014/main" val="746940736"/>
                    </a:ext>
                  </a:extLst>
                </a:gridCol>
                <a:gridCol w="650971">
                  <a:extLst>
                    <a:ext uri="{9D8B030D-6E8A-4147-A177-3AD203B41FA5}">
                      <a16:colId xmlns:a16="http://schemas.microsoft.com/office/drawing/2014/main" val="431262983"/>
                    </a:ext>
                  </a:extLst>
                </a:gridCol>
              </a:tblGrid>
              <a:tr h="14507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Возрастная когорта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Численность населения, тыс. 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Изменения численности,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32579"/>
                  </a:ext>
                </a:extLst>
              </a:tr>
              <a:tr h="14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в т.ч.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987101"/>
                  </a:ext>
                </a:extLst>
              </a:tr>
              <a:tr h="14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Мужчины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89780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7 550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9 468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+ 25,4%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+ 25,1%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+ 25,7%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859710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20-24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7 141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8 275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+ 15,9%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+ 15,5%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+ 16,3%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104820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25-29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7 990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7 555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- 5,4%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- 3,7%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- 7,2%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193161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30-34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11 905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7 345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- 38,3%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- 37,3%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- 39,3%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967141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35-39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12 660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9 292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- 26,6%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- 26,1%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- 27,1%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38168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40-44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11 215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12 592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+ 12,3%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+ 12,8%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+ 11,8%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1431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45-49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10 236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11 717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+ 14,5%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+ 14,6%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+ 14,3%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788853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50-54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9 103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10 316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+ 13,3%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+ 11,8%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+ 14,7%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686231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55-59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9 428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9 137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- 3,1%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- 1,8%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- 4,1%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55230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60-64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10 479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8 054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- 23,1%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- 21,1%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C0000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- 24,6%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7870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65-69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8 825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8 863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+ 0,4%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+ 3,7%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- 1,7%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815206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70+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14 625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19 535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+ 33,6%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+ 43,5%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+ 29,0%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878523"/>
                  </a:ext>
                </a:extLst>
              </a:tr>
              <a:tr h="14507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72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121 158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122 148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+ 0,8%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+ 1,1%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Montserrat" pitchFamily="2" charset="-52"/>
                          <a:ea typeface="Inter" panose="02000503000000020004" pitchFamily="2" charset="0"/>
                          <a:cs typeface="Arial" panose="020B0604020202020204" pitchFamily="34" charset="0"/>
                        </a:rPr>
                        <a:t>+ 0,6%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215948"/>
                  </a:ext>
                </a:extLst>
              </a:tr>
            </a:tbl>
          </a:graphicData>
        </a:graphic>
      </p:graphicFrame>
      <p:sp>
        <p:nvSpPr>
          <p:cNvPr id="71" name="Скругленный прямоугольник 55">
            <a:extLst>
              <a:ext uri="{FF2B5EF4-FFF2-40B4-BE49-F238E27FC236}">
                <a16:creationId xmlns:a16="http://schemas.microsoft.com/office/drawing/2014/main" id="{933C846B-FF7B-FB9F-D17C-BBAAB51E0A3D}"/>
              </a:ext>
            </a:extLst>
          </p:cNvPr>
          <p:cNvSpPr/>
          <p:nvPr/>
        </p:nvSpPr>
        <p:spPr>
          <a:xfrm>
            <a:off x="8088664" y="4173094"/>
            <a:ext cx="3904975" cy="1558896"/>
          </a:xfrm>
          <a:prstGeom prst="roundRect">
            <a:avLst>
              <a:gd name="adj" fmla="val 8500"/>
            </a:avLst>
          </a:prstGeom>
          <a:solidFill>
            <a:srgbClr val="6EA5F4">
              <a:alpha val="1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kern="100" dirty="0">
                <a:solidFill>
                  <a:schemeClr val="tx1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Демографические изменения приведут к старению населения и «вымыванию» из занятости</a:t>
            </a:r>
          </a:p>
          <a:p>
            <a:r>
              <a:rPr lang="ru-RU" sz="1200" b="1" kern="100" dirty="0">
                <a:solidFill>
                  <a:srgbClr val="C00000"/>
                </a:solidFill>
                <a:latin typeface="Montserra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Без повышения занятости молодежи выбытие рабочей силы не удастся компенсировать</a:t>
            </a:r>
          </a:p>
        </p:txBody>
      </p:sp>
    </p:spTree>
    <p:extLst>
      <p:ext uri="{BB962C8B-B14F-4D97-AF65-F5344CB8AC3E}">
        <p14:creationId xmlns:p14="http://schemas.microsoft.com/office/powerpoint/2010/main" val="75750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8">
            <a:extLst>
              <a:ext uri="{FF2B5EF4-FFF2-40B4-BE49-F238E27FC236}">
                <a16:creationId xmlns:a16="http://schemas.microsoft.com/office/drawing/2014/main" id="{2C77BDBD-AC07-9456-C91F-117EAF25816B}"/>
              </a:ext>
            </a:extLst>
          </p:cNvPr>
          <p:cNvSpPr/>
          <p:nvPr/>
        </p:nvSpPr>
        <p:spPr>
          <a:xfrm>
            <a:off x="647653" y="335005"/>
            <a:ext cx="45719" cy="438791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399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/>
          <a:lstStyle/>
          <a:p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1E6418F-CAC4-D175-16AC-A3B897CC9FEB}"/>
              </a:ext>
            </a:extLst>
          </p:cNvPr>
          <p:cNvSpPr/>
          <p:nvPr/>
        </p:nvSpPr>
        <p:spPr>
          <a:xfrm>
            <a:off x="106136" y="335006"/>
            <a:ext cx="595993" cy="438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B20BA1D-096B-4FB9-BD64-16E750084EA0}" type="slidenum">
              <a:rPr lang="ru-RU" b="1">
                <a:solidFill>
                  <a:schemeClr val="tx1"/>
                </a:solidFill>
                <a:latin typeface="Montserrat" panose="00000500000000000000" pitchFamily="2" charset="-52"/>
              </a:rPr>
              <a:t>4</a:t>
            </a:fld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A07942-5F9C-9E5C-2137-0E07B5657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91431"/>
              </p:ext>
            </p:extLst>
          </p:nvPr>
        </p:nvGraphicFramePr>
        <p:xfrm>
          <a:off x="314923" y="3639937"/>
          <a:ext cx="10702979" cy="2613660"/>
        </p:xfrm>
        <a:graphic>
          <a:graphicData uri="http://schemas.openxmlformats.org/drawingml/2006/table">
            <a:tbl>
              <a:tblPr/>
              <a:tblGrid>
                <a:gridCol w="2540337">
                  <a:extLst>
                    <a:ext uri="{9D8B030D-6E8A-4147-A177-3AD203B41FA5}">
                      <a16:colId xmlns:a16="http://schemas.microsoft.com/office/drawing/2014/main" val="2628105398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1763832203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1712074630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2252107126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2866090924"/>
                    </a:ext>
                  </a:extLst>
                </a:gridCol>
                <a:gridCol w="1311100">
                  <a:extLst>
                    <a:ext uri="{9D8B030D-6E8A-4147-A177-3AD203B41FA5}">
                      <a16:colId xmlns:a16="http://schemas.microsoft.com/office/drawing/2014/main" val="2749737847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4007185263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1219354827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1763929363"/>
                    </a:ext>
                  </a:extLst>
                </a:gridCol>
                <a:gridCol w="704891">
                  <a:extLst>
                    <a:ext uri="{9D8B030D-6E8A-4147-A177-3AD203B41FA5}">
                      <a16:colId xmlns:a16="http://schemas.microsoft.com/office/drawing/2014/main" val="1123966814"/>
                    </a:ext>
                  </a:extLst>
                </a:gridCol>
                <a:gridCol w="1212414">
                  <a:extLst>
                    <a:ext uri="{9D8B030D-6E8A-4147-A177-3AD203B41FA5}">
                      <a16:colId xmlns:a16="http://schemas.microsoft.com/office/drawing/2014/main" val="993920190"/>
                    </a:ext>
                  </a:extLst>
                </a:gridCol>
              </a:tblGrid>
              <a:tr h="1871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Вид экономической деятельности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Факт (Росстат)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1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6000" marR="3600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14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МЭР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Средний темп 2017-2023 </a:t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(без 20 и 22)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Прогноз (Минэкономразвития России)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Средний темп 2024-2030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15115"/>
                  </a:ext>
                </a:extLst>
              </a:tr>
              <a:tr h="185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2017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2019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2021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2023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2024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2026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2028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2030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046585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Всего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87694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Сельское хозяйство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106,0%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84270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Добыча полезных ископаемых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96,3%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51032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Обрабатывающие производства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904033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Электроэнергия, газ, пар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99,9%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57098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Водоснабжение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98,8%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106,3%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98,2%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7583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Строительство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97,2%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96,8%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99,4%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758023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Торговля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478318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Транспортировка и хранение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67132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Гостиницы и общепит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119,8%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106,2%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45200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Информация и связь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106,1%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107,8%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49149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Недвижимость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99,9%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50944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Профессиональная деятельность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105,1%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107,9%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107,2%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99,7%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105,3%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104,7%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103,4%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71070"/>
                  </a:ext>
                </a:extLst>
              </a:tr>
              <a:tr h="1518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Административная деятельность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103,5%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96,3%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103,8%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99,8%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100,0%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102,2%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101,2%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101,6%</a:t>
                      </a:r>
                    </a:p>
                  </a:txBody>
                  <a:tcPr marL="0" marR="0" marT="7620" marB="0" anchor="ctr">
                    <a:lnL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74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BBD06A-FB0E-8C1A-B3DB-43C751D63705}"/>
              </a:ext>
            </a:extLst>
          </p:cNvPr>
          <p:cNvSpPr txBox="1"/>
          <p:nvPr/>
        </p:nvSpPr>
        <p:spPr>
          <a:xfrm>
            <a:off x="158075" y="3294006"/>
            <a:ext cx="7458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ФАКТИЧЕСКИЕ И ПРОГНОЗНЫЕ ИНДЕКСЫ ПРОИЗВОДИТЕЛЬНОСТИ ТРУДА ВЭД, Г</a:t>
            </a:r>
            <a:r>
              <a:rPr lang="en-US" sz="1200" dirty="0">
                <a:latin typeface="Montserrat Bold" pitchFamily="2" charset="-52"/>
                <a:cs typeface="Arial" panose="020B0604020202020204" pitchFamily="34" charset="0"/>
              </a:rPr>
              <a:t>/</a:t>
            </a:r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79D04-9BDC-35B5-911D-CBA3312B5F53}"/>
              </a:ext>
            </a:extLst>
          </p:cNvPr>
          <p:cNvSpPr txBox="1"/>
          <p:nvPr/>
        </p:nvSpPr>
        <p:spPr>
          <a:xfrm>
            <a:off x="244107" y="6415272"/>
            <a:ext cx="8283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tserrat" pitchFamily="2" charset="-52"/>
              </a:rPr>
              <a:t>Источник: Росстат, Минэкономразвития России, по ВЭД, для которых рассчитывается индекс производительности труда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0BD32A-B629-B4BF-0310-A96DAFC5E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77962"/>
              </p:ext>
            </p:extLst>
          </p:nvPr>
        </p:nvGraphicFramePr>
        <p:xfrm>
          <a:off x="1074317" y="1285110"/>
          <a:ext cx="4088196" cy="166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EF9D72-F40B-4DD5-1CA2-A0D3593982F3}"/>
              </a:ext>
            </a:extLst>
          </p:cNvPr>
          <p:cNvSpPr txBox="1"/>
          <p:nvPr/>
        </p:nvSpPr>
        <p:spPr>
          <a:xfrm>
            <a:off x="956320" y="635295"/>
            <a:ext cx="432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ВЗАИМОСВЯЗЬ ВЫПУСКА, ПРОИЗВОДИТЕЛЬНОСТИ И ЧИСЛЕННОСТИ, % Г</a:t>
            </a:r>
            <a:r>
              <a:rPr lang="en-US" sz="1200" dirty="0">
                <a:latin typeface="Montserrat Bold" pitchFamily="2" charset="-52"/>
                <a:cs typeface="Arial" panose="020B0604020202020204" pitchFamily="34" charset="0"/>
              </a:rPr>
              <a:t>/</a:t>
            </a:r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Г</a:t>
            </a:r>
          </a:p>
        </p:txBody>
      </p:sp>
      <p:graphicFrame>
        <p:nvGraphicFramePr>
          <p:cNvPr id="12" name="Диаграмма 10">
            <a:extLst>
              <a:ext uri="{FF2B5EF4-FFF2-40B4-BE49-F238E27FC236}">
                <a16:creationId xmlns:a16="http://schemas.microsoft.com/office/drawing/2014/main" id="{5241C901-9635-4F07-94E5-6C71A13DD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598286"/>
              </p:ext>
            </p:extLst>
          </p:nvPr>
        </p:nvGraphicFramePr>
        <p:xfrm>
          <a:off x="5933614" y="1095386"/>
          <a:ext cx="5183107" cy="183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053852-E3C1-445B-A5B8-3C39EB12B26B}"/>
              </a:ext>
            </a:extLst>
          </p:cNvPr>
          <p:cNvSpPr txBox="1"/>
          <p:nvPr/>
        </p:nvSpPr>
        <p:spPr>
          <a:xfrm>
            <a:off x="5797118" y="542963"/>
            <a:ext cx="566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 Bold" pitchFamily="2" charset="-52"/>
                <a:cs typeface="Arial" panose="020B0604020202020204" pitchFamily="34" charset="0"/>
              </a:rPr>
              <a:t>ОЦЕНКИ ПОТРЕБНОСТИ ПО ДАННЫМ ОПРОСА РАБОТОДАТЕЛЕЙ (2023) И ПО ФЕДЕРАЛЬНОЙ МЕТОДИКЕ, ТЫС. ЧЕЛ.</a:t>
            </a:r>
          </a:p>
        </p:txBody>
      </p:sp>
    </p:spTree>
    <p:extLst>
      <p:ext uri="{BB962C8B-B14F-4D97-AF65-F5344CB8AC3E}">
        <p14:creationId xmlns:p14="http://schemas.microsoft.com/office/powerpoint/2010/main" val="373768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8">
            <a:extLst>
              <a:ext uri="{FF2B5EF4-FFF2-40B4-BE49-F238E27FC236}">
                <a16:creationId xmlns:a16="http://schemas.microsoft.com/office/drawing/2014/main" id="{2C77BDBD-AC07-9456-C91F-117EAF25816B}"/>
              </a:ext>
            </a:extLst>
          </p:cNvPr>
          <p:cNvSpPr/>
          <p:nvPr/>
        </p:nvSpPr>
        <p:spPr>
          <a:xfrm>
            <a:off x="647653" y="335005"/>
            <a:ext cx="45719" cy="438791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399"/>
                </a:lnTo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rtlCol="0"/>
          <a:lstStyle/>
          <a:p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1E6418F-CAC4-D175-16AC-A3B897CC9FEB}"/>
              </a:ext>
            </a:extLst>
          </p:cNvPr>
          <p:cNvSpPr/>
          <p:nvPr/>
        </p:nvSpPr>
        <p:spPr>
          <a:xfrm>
            <a:off x="106136" y="335006"/>
            <a:ext cx="595993" cy="438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B20BA1D-096B-4FB9-BD64-16E750084EA0}" type="slidenum">
              <a:rPr lang="ru-RU" b="1">
                <a:solidFill>
                  <a:schemeClr val="tx1"/>
                </a:solidFill>
                <a:latin typeface="Montserrat" panose="00000500000000000000" pitchFamily="2" charset="-52"/>
              </a:rPr>
              <a:t>5</a:t>
            </a:fld>
            <a:endParaRPr lang="ru-RU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6192E541-2E94-7C26-9B78-AEE64C43B83D}"/>
              </a:ext>
            </a:extLst>
          </p:cNvPr>
          <p:cNvSpPr txBox="1"/>
          <p:nvPr/>
        </p:nvSpPr>
        <p:spPr>
          <a:xfrm>
            <a:off x="702129" y="301130"/>
            <a:ext cx="8386198" cy="506539"/>
          </a:xfrm>
          <a:prstGeom prst="rect">
            <a:avLst/>
          </a:prstGeom>
        </p:spPr>
        <p:txBody>
          <a:bodyPr vert="horz" wrap="square" lIns="0" tIns="13960" rIns="0" bIns="0" rtlCol="0">
            <a:spAutoFit/>
          </a:bodyPr>
          <a:lstStyle/>
          <a:p>
            <a:pPr marL="12690">
              <a:spcBef>
                <a:spcPts val="110"/>
              </a:spcBef>
            </a:pPr>
            <a:r>
              <a:rPr lang="ru-RU" sz="3200" b="1" spc="-5" dirty="0">
                <a:latin typeface="Montserrat" pitchFamily="2" charset="-52"/>
                <a:cs typeface="Arial" panose="020B0604020202020204" pitchFamily="34" charset="0"/>
              </a:rPr>
              <a:t>ПРОГНОЗ РЫНКА ТРУДА</a:t>
            </a:r>
          </a:p>
        </p:txBody>
      </p:sp>
      <p:sp>
        <p:nvSpPr>
          <p:cNvPr id="104" name="Скругленный прямоугольник 55">
            <a:extLst>
              <a:ext uri="{FF2B5EF4-FFF2-40B4-BE49-F238E27FC236}">
                <a16:creationId xmlns:a16="http://schemas.microsoft.com/office/drawing/2014/main" id="{EFD53037-3ED4-89C9-63AA-08EA422A0BD8}"/>
              </a:ext>
            </a:extLst>
          </p:cNvPr>
          <p:cNvSpPr/>
          <p:nvPr/>
        </p:nvSpPr>
        <p:spPr>
          <a:xfrm>
            <a:off x="2345479" y="5397203"/>
            <a:ext cx="7628153" cy="468576"/>
          </a:xfrm>
          <a:prstGeom prst="roundRect">
            <a:avLst>
              <a:gd name="adj" fmla="val 8500"/>
            </a:avLst>
          </a:prstGeom>
          <a:solidFill>
            <a:srgbClr val="6EA5F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kern="100" dirty="0">
              <a:solidFill>
                <a:schemeClr val="tx1"/>
              </a:solidFill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: скругленные углы 37">
            <a:extLst>
              <a:ext uri="{FF2B5EF4-FFF2-40B4-BE49-F238E27FC236}">
                <a16:creationId xmlns:a16="http://schemas.microsoft.com/office/drawing/2014/main" id="{9F510E17-801A-A013-B2D2-AEC993F3F187}"/>
              </a:ext>
            </a:extLst>
          </p:cNvPr>
          <p:cNvSpPr/>
          <p:nvPr/>
        </p:nvSpPr>
        <p:spPr>
          <a:xfrm>
            <a:off x="8361762" y="1431494"/>
            <a:ext cx="2985941" cy="2548608"/>
          </a:xfrm>
          <a:prstGeom prst="roundRect">
            <a:avLst>
              <a:gd name="adj" fmla="val 35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endParaRPr lang="ru-RU" sz="9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06" name="Прямоугольник: скругленные углы 37">
            <a:extLst>
              <a:ext uri="{FF2B5EF4-FFF2-40B4-BE49-F238E27FC236}">
                <a16:creationId xmlns:a16="http://schemas.microsoft.com/office/drawing/2014/main" id="{C7D4FB3C-9994-B0F1-6D11-0BAF18EDC181}"/>
              </a:ext>
            </a:extLst>
          </p:cNvPr>
          <p:cNvSpPr/>
          <p:nvPr/>
        </p:nvSpPr>
        <p:spPr>
          <a:xfrm>
            <a:off x="4981643" y="1343037"/>
            <a:ext cx="2686336" cy="2627709"/>
          </a:xfrm>
          <a:prstGeom prst="roundRect">
            <a:avLst>
              <a:gd name="adj" fmla="val 35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endParaRPr lang="ru-RU" sz="9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37">
            <a:extLst>
              <a:ext uri="{FF2B5EF4-FFF2-40B4-BE49-F238E27FC236}">
                <a16:creationId xmlns:a16="http://schemas.microsoft.com/office/drawing/2014/main" id="{DD6547A4-564F-60C0-D02B-C2F50820AA9E}"/>
              </a:ext>
            </a:extLst>
          </p:cNvPr>
          <p:cNvSpPr/>
          <p:nvPr/>
        </p:nvSpPr>
        <p:spPr>
          <a:xfrm>
            <a:off x="476839" y="4357047"/>
            <a:ext cx="10602395" cy="929498"/>
          </a:xfrm>
          <a:prstGeom prst="roundRect">
            <a:avLst>
              <a:gd name="adj" fmla="val 77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1C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endParaRPr lang="ru-RU" sz="8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08" name="Прямоугольник: скругленные углы 37">
            <a:extLst>
              <a:ext uri="{FF2B5EF4-FFF2-40B4-BE49-F238E27FC236}">
                <a16:creationId xmlns:a16="http://schemas.microsoft.com/office/drawing/2014/main" id="{09ADB253-B9ED-01C4-50B6-4FB1230FA959}"/>
              </a:ext>
            </a:extLst>
          </p:cNvPr>
          <p:cNvSpPr/>
          <p:nvPr/>
        </p:nvSpPr>
        <p:spPr>
          <a:xfrm>
            <a:off x="460775" y="4367468"/>
            <a:ext cx="1071325" cy="921959"/>
          </a:xfrm>
          <a:prstGeom prst="roundRect">
            <a:avLst>
              <a:gd name="adj" fmla="val 8600"/>
            </a:avLst>
          </a:prstGeom>
          <a:solidFill>
            <a:srgbClr val="9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УЧАСТНИКИ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B9F0A001-805F-B34D-B13A-A4DA2E80D6EA}"/>
              </a:ext>
            </a:extLst>
          </p:cNvPr>
          <p:cNvGrpSpPr/>
          <p:nvPr/>
        </p:nvGrpSpPr>
        <p:grpSpPr>
          <a:xfrm>
            <a:off x="1568731" y="4398623"/>
            <a:ext cx="1628166" cy="594481"/>
            <a:chOff x="11083246" y="6152664"/>
            <a:chExt cx="1947643" cy="594481"/>
          </a:xfrm>
        </p:grpSpPr>
        <p:sp>
          <p:nvSpPr>
            <p:cNvPr id="110" name="Прямоугольник: скругленные углы 24">
              <a:extLst>
                <a:ext uri="{FF2B5EF4-FFF2-40B4-BE49-F238E27FC236}">
                  <a16:creationId xmlns:a16="http://schemas.microsoft.com/office/drawing/2014/main" id="{EE98A857-B5F7-6042-AE18-B4C163BA326A}"/>
                </a:ext>
              </a:extLst>
            </p:cNvPr>
            <p:cNvSpPr/>
            <p:nvPr/>
          </p:nvSpPr>
          <p:spPr>
            <a:xfrm>
              <a:off x="11086062" y="6152664"/>
              <a:ext cx="1944827" cy="254413"/>
            </a:xfrm>
            <a:prstGeom prst="roundRect">
              <a:avLst/>
            </a:prstGeom>
            <a:solidFill>
              <a:srgbClr val="91C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Минтруд России</a:t>
              </a:r>
            </a:p>
          </p:txBody>
        </p:sp>
        <p:sp>
          <p:nvSpPr>
            <p:cNvPr id="111" name="Прямоугольник: скругленные углы 38">
              <a:extLst>
                <a:ext uri="{FF2B5EF4-FFF2-40B4-BE49-F238E27FC236}">
                  <a16:creationId xmlns:a16="http://schemas.microsoft.com/office/drawing/2014/main" id="{9F4A9CD5-A7B6-167B-F87A-29572D53CB2B}"/>
                </a:ext>
              </a:extLst>
            </p:cNvPr>
            <p:cNvSpPr/>
            <p:nvPr/>
          </p:nvSpPr>
          <p:spPr>
            <a:xfrm>
              <a:off x="11083246" y="6377565"/>
              <a:ext cx="1944828" cy="3695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методология, федеральный прогноз, опрос экспертов, опрос работодателей </a:t>
              </a: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94F880-8AE9-D4BF-AADB-277901E0AF80}"/>
              </a:ext>
            </a:extLst>
          </p:cNvPr>
          <p:cNvGrpSpPr/>
          <p:nvPr/>
        </p:nvGrpSpPr>
        <p:grpSpPr>
          <a:xfrm>
            <a:off x="3686980" y="4454535"/>
            <a:ext cx="1838480" cy="586279"/>
            <a:chOff x="13132478" y="6152664"/>
            <a:chExt cx="2329122" cy="586279"/>
          </a:xfrm>
        </p:grpSpPr>
        <p:sp>
          <p:nvSpPr>
            <p:cNvPr id="113" name="Прямоугольник: скругленные углы 26">
              <a:extLst>
                <a:ext uri="{FF2B5EF4-FFF2-40B4-BE49-F238E27FC236}">
                  <a16:creationId xmlns:a16="http://schemas.microsoft.com/office/drawing/2014/main" id="{45D9BD1A-3A57-EF78-9116-C98AA32F23A8}"/>
                </a:ext>
              </a:extLst>
            </p:cNvPr>
            <p:cNvSpPr/>
            <p:nvPr/>
          </p:nvSpPr>
          <p:spPr>
            <a:xfrm>
              <a:off x="13132478" y="6152664"/>
              <a:ext cx="2329122" cy="258554"/>
            </a:xfrm>
            <a:prstGeom prst="roundRect">
              <a:avLst/>
            </a:prstGeom>
            <a:noFill/>
            <a:ln>
              <a:solidFill>
                <a:srgbClr val="91C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Минэкономразвития</a:t>
              </a:r>
            </a:p>
          </p:txBody>
        </p:sp>
        <p:sp>
          <p:nvSpPr>
            <p:cNvPr id="114" name="Прямоугольник: скругленные углы 39">
              <a:extLst>
                <a:ext uri="{FF2B5EF4-FFF2-40B4-BE49-F238E27FC236}">
                  <a16:creationId xmlns:a16="http://schemas.microsoft.com/office/drawing/2014/main" id="{76920684-B9B4-7D7D-F4A3-9AF8E7E95585}"/>
                </a:ext>
              </a:extLst>
            </p:cNvPr>
            <p:cNvSpPr/>
            <p:nvPr/>
          </p:nvSpPr>
          <p:spPr>
            <a:xfrm>
              <a:off x="13661730" y="6385766"/>
              <a:ext cx="1382505" cy="35317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прогнозные показатели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CFD5853-5E78-DF83-8831-7AAF20DD553F}"/>
              </a:ext>
            </a:extLst>
          </p:cNvPr>
          <p:cNvGrpSpPr/>
          <p:nvPr/>
        </p:nvGrpSpPr>
        <p:grpSpPr>
          <a:xfrm>
            <a:off x="5644489" y="4434144"/>
            <a:ext cx="1516486" cy="636384"/>
            <a:chOff x="15154256" y="6157577"/>
            <a:chExt cx="2169361" cy="636384"/>
          </a:xfrm>
        </p:grpSpPr>
        <p:sp>
          <p:nvSpPr>
            <p:cNvPr id="116" name="Прямоугольник: скругленные углы 28">
              <a:extLst>
                <a:ext uri="{FF2B5EF4-FFF2-40B4-BE49-F238E27FC236}">
                  <a16:creationId xmlns:a16="http://schemas.microsoft.com/office/drawing/2014/main" id="{0CF2B6D5-FBF1-19DA-85C2-862BCF631834}"/>
                </a:ext>
              </a:extLst>
            </p:cNvPr>
            <p:cNvSpPr/>
            <p:nvPr/>
          </p:nvSpPr>
          <p:spPr>
            <a:xfrm>
              <a:off x="15541507" y="6157577"/>
              <a:ext cx="1612904" cy="266126"/>
            </a:xfrm>
            <a:prstGeom prst="roundRect">
              <a:avLst/>
            </a:prstGeom>
            <a:noFill/>
            <a:ln>
              <a:solidFill>
                <a:srgbClr val="91C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Росстат</a:t>
              </a:r>
            </a:p>
          </p:txBody>
        </p:sp>
        <p:sp>
          <p:nvSpPr>
            <p:cNvPr id="117" name="Прямоугольник: скругленные углы 42">
              <a:extLst>
                <a:ext uri="{FF2B5EF4-FFF2-40B4-BE49-F238E27FC236}">
                  <a16:creationId xmlns:a16="http://schemas.microsoft.com/office/drawing/2014/main" id="{CB3A737A-0CFF-B61E-ABCC-E414729D5EAB}"/>
                </a:ext>
              </a:extLst>
            </p:cNvPr>
            <p:cNvSpPr/>
            <p:nvPr/>
          </p:nvSpPr>
          <p:spPr>
            <a:xfrm>
              <a:off x="15154256" y="6361719"/>
              <a:ext cx="2169361" cy="43224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показатели рынка</a:t>
              </a:r>
              <a:b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</a:br>
              <a: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труда (ретроспектива) + демографический прогноз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26A13F28-270E-D091-DA58-6983C310FB49}"/>
              </a:ext>
            </a:extLst>
          </p:cNvPr>
          <p:cNvGrpSpPr/>
          <p:nvPr/>
        </p:nvGrpSpPr>
        <p:grpSpPr>
          <a:xfrm>
            <a:off x="7786363" y="4402461"/>
            <a:ext cx="880572" cy="564691"/>
            <a:chOff x="16966068" y="6157874"/>
            <a:chExt cx="1259675" cy="564691"/>
          </a:xfrm>
        </p:grpSpPr>
        <p:sp>
          <p:nvSpPr>
            <p:cNvPr id="119" name="Прямоугольник: скругленные углы 32">
              <a:extLst>
                <a:ext uri="{FF2B5EF4-FFF2-40B4-BE49-F238E27FC236}">
                  <a16:creationId xmlns:a16="http://schemas.microsoft.com/office/drawing/2014/main" id="{EB72BFE1-CC6D-CC38-1F38-8A295F6BD094}"/>
                </a:ext>
              </a:extLst>
            </p:cNvPr>
            <p:cNvSpPr/>
            <p:nvPr/>
          </p:nvSpPr>
          <p:spPr>
            <a:xfrm>
              <a:off x="16996551" y="6157874"/>
              <a:ext cx="1176791" cy="251664"/>
            </a:xfrm>
            <a:prstGeom prst="roundRect">
              <a:avLst/>
            </a:prstGeom>
            <a:noFill/>
            <a:ln>
              <a:solidFill>
                <a:srgbClr val="91C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РОИВ</a:t>
              </a:r>
            </a:p>
          </p:txBody>
        </p:sp>
        <p:sp>
          <p:nvSpPr>
            <p:cNvPr id="120" name="Прямоугольник: скругленные углы 44">
              <a:extLst>
                <a:ext uri="{FF2B5EF4-FFF2-40B4-BE49-F238E27FC236}">
                  <a16:creationId xmlns:a16="http://schemas.microsoft.com/office/drawing/2014/main" id="{4C880800-CB4B-707A-05E2-1A6DBBF76B2B}"/>
                </a:ext>
              </a:extLst>
            </p:cNvPr>
            <p:cNvSpPr/>
            <p:nvPr/>
          </p:nvSpPr>
          <p:spPr>
            <a:xfrm>
              <a:off x="16966068" y="6369388"/>
              <a:ext cx="1259675" cy="35317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прогнозы субъектов РФ (единая методика)</a:t>
              </a: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BCDEB43F-2F40-C933-441D-B61DF8C12547}"/>
              </a:ext>
            </a:extLst>
          </p:cNvPr>
          <p:cNvGrpSpPr/>
          <p:nvPr/>
        </p:nvGrpSpPr>
        <p:grpSpPr>
          <a:xfrm>
            <a:off x="9482940" y="4416755"/>
            <a:ext cx="844492" cy="580811"/>
            <a:chOff x="17422783" y="6156396"/>
            <a:chExt cx="1208061" cy="580811"/>
          </a:xfrm>
        </p:grpSpPr>
        <p:sp>
          <p:nvSpPr>
            <p:cNvPr id="122" name="Прямоугольник: скругленные углы 34">
              <a:extLst>
                <a:ext uri="{FF2B5EF4-FFF2-40B4-BE49-F238E27FC236}">
                  <a16:creationId xmlns:a16="http://schemas.microsoft.com/office/drawing/2014/main" id="{F14598EB-D951-3B2B-A102-F1FAA31BC389}"/>
                </a:ext>
              </a:extLst>
            </p:cNvPr>
            <p:cNvSpPr/>
            <p:nvPr/>
          </p:nvSpPr>
          <p:spPr>
            <a:xfrm>
              <a:off x="17422783" y="6156396"/>
              <a:ext cx="1208061" cy="258554"/>
            </a:xfrm>
            <a:prstGeom prst="roundRect">
              <a:avLst/>
            </a:prstGeom>
            <a:noFill/>
            <a:ln>
              <a:solidFill>
                <a:srgbClr val="91C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ФОИВ</a:t>
              </a:r>
            </a:p>
          </p:txBody>
        </p:sp>
        <p:sp>
          <p:nvSpPr>
            <p:cNvPr id="123" name="Прямоугольник: скругленные углы 45">
              <a:extLst>
                <a:ext uri="{FF2B5EF4-FFF2-40B4-BE49-F238E27FC236}">
                  <a16:creationId xmlns:a16="http://schemas.microsoft.com/office/drawing/2014/main" id="{F7BAD7D6-D3C0-D3A5-EEC3-8AA25929BA79}"/>
                </a:ext>
              </a:extLst>
            </p:cNvPr>
            <p:cNvSpPr/>
            <p:nvPr/>
          </p:nvSpPr>
          <p:spPr>
            <a:xfrm>
              <a:off x="17508690" y="6414950"/>
              <a:ext cx="1070028" cy="3222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500" dirty="0">
                  <a:solidFill>
                    <a:schemeClr val="tx1"/>
                  </a:solidFill>
                  <a:latin typeface="Montserrat" pitchFamily="2" charset="-52"/>
                  <a:cs typeface="Arial" panose="020B0604020202020204" pitchFamily="34" charset="0"/>
                </a:rPr>
                <a:t>отраслевые эксперты, оценка</a:t>
              </a:r>
            </a:p>
          </p:txBody>
        </p:sp>
      </p:grpSp>
      <p:sp>
        <p:nvSpPr>
          <p:cNvPr id="124" name="Заголовок 2">
            <a:extLst>
              <a:ext uri="{FF2B5EF4-FFF2-40B4-BE49-F238E27FC236}">
                <a16:creationId xmlns:a16="http://schemas.microsoft.com/office/drawing/2014/main" id="{25243BAD-666E-BB3C-F7B6-EB45163DB678}"/>
              </a:ext>
            </a:extLst>
          </p:cNvPr>
          <p:cNvSpPr txBox="1">
            <a:spLocks noEditPoints="1"/>
          </p:cNvSpPr>
          <p:nvPr/>
        </p:nvSpPr>
        <p:spPr>
          <a:xfrm>
            <a:off x="702129" y="1084081"/>
            <a:ext cx="6608332" cy="44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3674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5" b="0" i="0" kern="1200">
                <a:solidFill>
                  <a:schemeClr val="bg1"/>
                </a:solidFill>
                <a:latin typeface="Microsoft Sans Serif"/>
                <a:ea typeface="Open Sans Light" panose="020B0604020202020204" pitchFamily="2" charset="0"/>
                <a:cs typeface="Microsoft Sans Serif"/>
              </a:defRPr>
            </a:lvl1pPr>
          </a:lstStyle>
          <a:p>
            <a:r>
              <a:rPr lang="ru-RU" sz="1400" b="1" dirty="0">
                <a:solidFill>
                  <a:schemeClr val="tx1"/>
                </a:solidFill>
                <a:latin typeface="Montserrat" pitchFamily="2" charset="-52"/>
                <a:cs typeface="Times New Roman" panose="02020603050405020304" pitchFamily="18" charset="0"/>
              </a:rPr>
              <a:t>МЕТОДИКА ПРОГНОЗА</a:t>
            </a:r>
          </a:p>
        </p:txBody>
      </p:sp>
      <p:sp>
        <p:nvSpPr>
          <p:cNvPr id="144" name="Прямоугольник: скругленные углы 37">
            <a:extLst>
              <a:ext uri="{FF2B5EF4-FFF2-40B4-BE49-F238E27FC236}">
                <a16:creationId xmlns:a16="http://schemas.microsoft.com/office/drawing/2014/main" id="{B7197F23-AF52-124E-D22C-147808AD3252}"/>
              </a:ext>
            </a:extLst>
          </p:cNvPr>
          <p:cNvSpPr/>
          <p:nvPr/>
        </p:nvSpPr>
        <p:spPr>
          <a:xfrm>
            <a:off x="566664" y="1383503"/>
            <a:ext cx="4031862" cy="2700377"/>
          </a:xfrm>
          <a:prstGeom prst="roundRect">
            <a:avLst>
              <a:gd name="adj" fmla="val 354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endParaRPr lang="ru-RU" sz="9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DA7752C-B393-B4FF-4459-38A5E9F8974E}"/>
              </a:ext>
            </a:extLst>
          </p:cNvPr>
          <p:cNvSpPr txBox="1"/>
          <p:nvPr/>
        </p:nvSpPr>
        <p:spPr>
          <a:xfrm>
            <a:off x="543190" y="1334081"/>
            <a:ext cx="4044799" cy="321436"/>
          </a:xfrm>
          <a:prstGeom prst="roundRect">
            <a:avLst/>
          </a:prstGeom>
          <a:solidFill>
            <a:srgbClr val="2567C9"/>
          </a:solidFill>
          <a:ln>
            <a:solidFill>
              <a:srgbClr val="2567C9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900" b="1" dirty="0">
                <a:latin typeface="Montserrat" pitchFamily="2" charset="-52"/>
                <a:cs typeface="Arial" panose="020B0604020202020204" pitchFamily="34" charset="0"/>
              </a:rPr>
              <a:t>1. ОПРЕДЕЛЕНИЕ КАДРОВОЙ ПОТРЕБНОСТИ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E8A7D95-79FC-FB01-19B5-0B2785ABD2BE}"/>
              </a:ext>
            </a:extLst>
          </p:cNvPr>
          <p:cNvSpPr txBox="1"/>
          <p:nvPr/>
        </p:nvSpPr>
        <p:spPr>
          <a:xfrm>
            <a:off x="625703" y="3144361"/>
            <a:ext cx="1868714" cy="34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b="1" dirty="0">
                <a:latin typeface="Montserrat" pitchFamily="2" charset="-52"/>
                <a:cs typeface="Arial" panose="020B0604020202020204" pitchFamily="34" charset="0"/>
              </a:rPr>
              <a:t>ОБЩАЯ ПОТРЕБНОСТЬ ЭКОНОМИКИ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1A3F7B9-5F0F-8129-69FF-055879756CB8}"/>
              </a:ext>
            </a:extLst>
          </p:cNvPr>
          <p:cNvSpPr txBox="1"/>
          <p:nvPr/>
        </p:nvSpPr>
        <p:spPr>
          <a:xfrm>
            <a:off x="553243" y="3419378"/>
            <a:ext cx="1767233" cy="73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ru-RU" sz="600" dirty="0">
                <a:latin typeface="Montserrat" pitchFamily="2" charset="-52"/>
                <a:cs typeface="Arial" panose="020B0604020202020204" pitchFamily="34" charset="0"/>
              </a:rPr>
              <a:t>11 ВЭД по макроэкономическим показателям (на основе индекса ВДС и </a:t>
            </a:r>
            <a:r>
              <a:rPr lang="ru-RU" sz="600" dirty="0" err="1">
                <a:latin typeface="Montserrat" pitchFamily="2" charset="-52"/>
                <a:cs typeface="Arial" panose="020B0604020202020204" pitchFamily="34" charset="0"/>
              </a:rPr>
              <a:t>производ.труда</a:t>
            </a:r>
            <a:r>
              <a:rPr lang="ru-RU" sz="600" dirty="0">
                <a:latin typeface="Montserrat" pitchFamily="2" charset="-52"/>
                <a:cs typeface="Arial" panose="020B0604020202020204" pitchFamily="34" charset="0"/>
              </a:rPr>
              <a:t>) 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ru-RU" sz="600" dirty="0">
                <a:latin typeface="Montserrat" pitchFamily="2" charset="-52"/>
                <a:cs typeface="Arial" panose="020B0604020202020204" pitchFamily="34" charset="0"/>
              </a:rPr>
              <a:t>10 ВЭД  по демографическим показателям и показателям рынка труда  (ССЧ, СЧ)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endParaRPr lang="ru-RU" sz="600" dirty="0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CA3B4AF-2047-D8B7-04F1-26BD65DAF6CB}"/>
              </a:ext>
            </a:extLst>
          </p:cNvPr>
          <p:cNvSpPr txBox="1"/>
          <p:nvPr/>
        </p:nvSpPr>
        <p:spPr>
          <a:xfrm>
            <a:off x="2363935" y="3151774"/>
            <a:ext cx="2011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800" b="1" dirty="0">
                <a:latin typeface="Montserrat" pitchFamily="2" charset="-52"/>
                <a:cs typeface="Arial" panose="020B0604020202020204" pitchFamily="34" charset="0"/>
              </a:rPr>
              <a:t>ЗАМЕЩАЮЩАЯ ПОТРЕБНОСТЬ ЭКОНОМИКИ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9A7835E-99FB-D7E8-5361-A7B782DCC28E}"/>
              </a:ext>
            </a:extLst>
          </p:cNvPr>
          <p:cNvSpPr txBox="1"/>
          <p:nvPr/>
        </p:nvSpPr>
        <p:spPr>
          <a:xfrm>
            <a:off x="2332895" y="3432516"/>
            <a:ext cx="1696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838" indent="-96838">
              <a:buFont typeface="Arial" panose="020B0604020202020204" pitchFamily="34" charset="0"/>
              <a:buChar char="•"/>
            </a:pPr>
            <a:r>
              <a:rPr lang="ru-RU" sz="700" dirty="0">
                <a:latin typeface="Montserrat" pitchFamily="2" charset="-52"/>
                <a:cs typeface="Arial" panose="020B0604020202020204" pitchFamily="34" charset="0"/>
              </a:rPr>
              <a:t>Выбывающие по ВЭД</a:t>
            </a:r>
          </a:p>
          <a:p>
            <a:pPr marL="96838" indent="-96838">
              <a:buFont typeface="Arial" panose="020B0604020202020204" pitchFamily="34" charset="0"/>
              <a:buChar char="•"/>
            </a:pPr>
            <a:r>
              <a:rPr lang="ru-RU" sz="700" dirty="0">
                <a:latin typeface="Montserrat" pitchFamily="2" charset="-52"/>
                <a:cs typeface="Arial" panose="020B0604020202020204" pitchFamily="34" charset="0"/>
              </a:rPr>
              <a:t>Новые работники по ВЭД</a:t>
            </a:r>
          </a:p>
        </p:txBody>
      </p:sp>
      <p:sp>
        <p:nvSpPr>
          <p:cNvPr id="150" name="Прямоугольник: скругленные углы 21">
            <a:extLst>
              <a:ext uri="{FF2B5EF4-FFF2-40B4-BE49-F238E27FC236}">
                <a16:creationId xmlns:a16="http://schemas.microsoft.com/office/drawing/2014/main" id="{61428F96-A419-7908-5D49-1D2B150C2862}"/>
              </a:ext>
            </a:extLst>
          </p:cNvPr>
          <p:cNvSpPr/>
          <p:nvPr/>
        </p:nvSpPr>
        <p:spPr>
          <a:xfrm>
            <a:off x="691334" y="2511038"/>
            <a:ext cx="3888336" cy="255871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ОПРОС ЭКСПЕРТОВ (250+)</a:t>
            </a:r>
          </a:p>
        </p:txBody>
      </p:sp>
      <p:sp>
        <p:nvSpPr>
          <p:cNvPr id="151" name="Прямоугольник: скругленные углы 21">
            <a:extLst>
              <a:ext uri="{FF2B5EF4-FFF2-40B4-BE49-F238E27FC236}">
                <a16:creationId xmlns:a16="http://schemas.microsoft.com/office/drawing/2014/main" id="{241BF4A6-BEA3-8564-DFE6-39A0B6A673B6}"/>
              </a:ext>
            </a:extLst>
          </p:cNvPr>
          <p:cNvSpPr/>
          <p:nvPr/>
        </p:nvSpPr>
        <p:spPr>
          <a:xfrm>
            <a:off x="691581" y="1846118"/>
            <a:ext cx="3887307" cy="255648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СТАТИСТИЧЕСКИЕ ДАННЫЕ, ПРОГНОЗ СЭР</a:t>
            </a:r>
          </a:p>
        </p:txBody>
      </p:sp>
      <p:sp>
        <p:nvSpPr>
          <p:cNvPr id="152" name="Прямоугольник: скругленные углы 21">
            <a:extLst>
              <a:ext uri="{FF2B5EF4-FFF2-40B4-BE49-F238E27FC236}">
                <a16:creationId xmlns:a16="http://schemas.microsoft.com/office/drawing/2014/main" id="{6CED3664-93BC-FA8D-677F-8ACAF8E5AA91}"/>
              </a:ext>
            </a:extLst>
          </p:cNvPr>
          <p:cNvSpPr/>
          <p:nvPr/>
        </p:nvSpPr>
        <p:spPr>
          <a:xfrm>
            <a:off x="691334" y="2835806"/>
            <a:ext cx="3888337" cy="271939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ВСЕРОССИЙСКИЙ ОПРОС РАБОТОДАТЕЛЕЙ (260+ тыс.)</a:t>
            </a:r>
          </a:p>
        </p:txBody>
      </p:sp>
      <p:sp>
        <p:nvSpPr>
          <p:cNvPr id="153" name="Прямоугольник: скругленные углы 21">
            <a:extLst>
              <a:ext uri="{FF2B5EF4-FFF2-40B4-BE49-F238E27FC236}">
                <a16:creationId xmlns:a16="http://schemas.microsoft.com/office/drawing/2014/main" id="{F1EB8FC7-9A62-09D2-F451-4CAC697DCC3B}"/>
              </a:ext>
            </a:extLst>
          </p:cNvPr>
          <p:cNvSpPr/>
          <p:nvPr/>
        </p:nvSpPr>
        <p:spPr>
          <a:xfrm>
            <a:off x="691581" y="2173578"/>
            <a:ext cx="3887309" cy="280060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ДОКУМЕНТЫ СТРАТЕГИЧЕСКОГО ПЛАНИРОВАНИЯ</a:t>
            </a:r>
          </a:p>
        </p:txBody>
      </p:sp>
      <p:sp>
        <p:nvSpPr>
          <p:cNvPr id="154" name="Прямоугольник: скругленные углы 109">
            <a:extLst>
              <a:ext uri="{FF2B5EF4-FFF2-40B4-BE49-F238E27FC236}">
                <a16:creationId xmlns:a16="http://schemas.microsoft.com/office/drawing/2014/main" id="{FF57B16C-C02A-1F94-90FB-6B0B1ACF5705}"/>
              </a:ext>
            </a:extLst>
          </p:cNvPr>
          <p:cNvSpPr/>
          <p:nvPr/>
        </p:nvSpPr>
        <p:spPr>
          <a:xfrm>
            <a:off x="5711494" y="2256290"/>
            <a:ext cx="1335604" cy="293790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31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БАЛАНСИРОВКА</a:t>
            </a:r>
          </a:p>
        </p:txBody>
      </p:sp>
      <p:sp>
        <p:nvSpPr>
          <p:cNvPr id="155" name="Прямоугольник: скругленные углы 21">
            <a:extLst>
              <a:ext uri="{FF2B5EF4-FFF2-40B4-BE49-F238E27FC236}">
                <a16:creationId xmlns:a16="http://schemas.microsoft.com/office/drawing/2014/main" id="{972F68C4-B6F4-EBF5-C1C5-0AD968724154}"/>
              </a:ext>
            </a:extLst>
          </p:cNvPr>
          <p:cNvSpPr/>
          <p:nvPr/>
        </p:nvSpPr>
        <p:spPr>
          <a:xfrm>
            <a:off x="5048472" y="1813517"/>
            <a:ext cx="2513887" cy="486056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ФЕДЕРАЛЬНЫЙ ПРОГНОЗ</a:t>
            </a:r>
          </a:p>
        </p:txBody>
      </p:sp>
      <p:sp>
        <p:nvSpPr>
          <p:cNvPr id="156" name="Прямоугольник: скругленные углы 21">
            <a:extLst>
              <a:ext uri="{FF2B5EF4-FFF2-40B4-BE49-F238E27FC236}">
                <a16:creationId xmlns:a16="http://schemas.microsoft.com/office/drawing/2014/main" id="{8D0E70EC-380F-3E01-AEC5-AF236E26A1F8}"/>
              </a:ext>
            </a:extLst>
          </p:cNvPr>
          <p:cNvSpPr/>
          <p:nvPr/>
        </p:nvSpPr>
        <p:spPr>
          <a:xfrm>
            <a:off x="5046303" y="2673039"/>
            <a:ext cx="2517263" cy="539299"/>
          </a:xfrm>
          <a:prstGeom prst="roundRect">
            <a:avLst/>
          </a:prstGeom>
          <a:noFill/>
          <a:ln>
            <a:solidFill>
              <a:srgbClr val="256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РЕГИОНАЛЬНЫЙ ПРОГНОЗ </a:t>
            </a:r>
            <a:b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(89 субъектов РФ)</a:t>
            </a:r>
            <a:endParaRPr lang="ru-RU" sz="9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103EADF-0D14-98D3-C4BE-0D1DE04D3CB3}"/>
              </a:ext>
            </a:extLst>
          </p:cNvPr>
          <p:cNvSpPr txBox="1"/>
          <p:nvPr/>
        </p:nvSpPr>
        <p:spPr>
          <a:xfrm>
            <a:off x="531617" y="1632441"/>
            <a:ext cx="3839622" cy="21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800" b="1" dirty="0">
                <a:latin typeface="Montserrat" pitchFamily="2" charset="-52"/>
                <a:cs typeface="Arial" panose="020B0604020202020204" pitchFamily="34" charset="0"/>
              </a:rPr>
              <a:t>ИСТОЧНИКИ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D4A4BE-4E33-7CD2-4740-911F23F2AE1C}"/>
              </a:ext>
            </a:extLst>
          </p:cNvPr>
          <p:cNvSpPr txBox="1"/>
          <p:nvPr/>
        </p:nvSpPr>
        <p:spPr>
          <a:xfrm>
            <a:off x="4981642" y="1343037"/>
            <a:ext cx="2711935" cy="296526"/>
          </a:xfrm>
          <a:prstGeom prst="roundRect">
            <a:avLst/>
          </a:prstGeom>
          <a:solidFill>
            <a:srgbClr val="2567C9"/>
          </a:solidFill>
          <a:ln>
            <a:solidFill>
              <a:srgbClr val="2567C9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900" b="1" dirty="0">
                <a:latin typeface="Montserrat" pitchFamily="2" charset="-52"/>
                <a:cs typeface="Arial" panose="020B0604020202020204" pitchFamily="34" charset="0"/>
              </a:rPr>
              <a:t>2. ДВУХУРОВНЕВЫЙ ПРОГНОЗ</a:t>
            </a:r>
          </a:p>
        </p:txBody>
      </p:sp>
      <p:sp>
        <p:nvSpPr>
          <p:cNvPr id="159" name="Прямоугольник: скругленные углы 21">
            <a:extLst>
              <a:ext uri="{FF2B5EF4-FFF2-40B4-BE49-F238E27FC236}">
                <a16:creationId xmlns:a16="http://schemas.microsoft.com/office/drawing/2014/main" id="{728D63B9-C1AE-C28C-41D3-D0AB0DC9C034}"/>
              </a:ext>
            </a:extLst>
          </p:cNvPr>
          <p:cNvSpPr/>
          <p:nvPr/>
        </p:nvSpPr>
        <p:spPr>
          <a:xfrm>
            <a:off x="5065458" y="3271204"/>
            <a:ext cx="2499294" cy="697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РАЗРЕЗЫ: РЕГИОНАЛЬНЫЙ, ОТРАСЛЕВОЙ, </a:t>
            </a:r>
            <a:r>
              <a:rPr lang="ru-RU" sz="800" b="1" dirty="0">
                <a:solidFill>
                  <a:srgbClr val="FF0000"/>
                </a:solidFill>
                <a:latin typeface="Montserrat" pitchFamily="2" charset="-52"/>
                <a:cs typeface="Arial" panose="020B0604020202020204" pitchFamily="34" charset="0"/>
              </a:rPr>
              <a:t>ПРОФЕССИОНАЛЬНО-КВАЛИФИКАЦИОННЫЙ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222D9AE-5433-345F-4EEB-369A9CFA3B15}"/>
              </a:ext>
            </a:extLst>
          </p:cNvPr>
          <p:cNvSpPr txBox="1"/>
          <p:nvPr/>
        </p:nvSpPr>
        <p:spPr>
          <a:xfrm>
            <a:off x="8361762" y="1281527"/>
            <a:ext cx="2985941" cy="595722"/>
          </a:xfrm>
          <a:prstGeom prst="roundRect">
            <a:avLst/>
          </a:prstGeom>
          <a:solidFill>
            <a:srgbClr val="2567C9"/>
          </a:solidFill>
          <a:ln>
            <a:solidFill>
              <a:srgbClr val="2567C9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900" b="1" dirty="0">
                <a:latin typeface="Montserrat" pitchFamily="2" charset="-52"/>
                <a:cs typeface="Arial" panose="020B0604020202020204" pitchFamily="34" charset="0"/>
              </a:rPr>
              <a:t>3. ГАРМОНИЗАЦИЯ ПОДГОТОВКИ С ТРЕБОВАНИЯМИ ЭКОНОМИКИ</a:t>
            </a:r>
          </a:p>
        </p:txBody>
      </p:sp>
      <p:sp>
        <p:nvSpPr>
          <p:cNvPr id="161" name="Прямоугольник: скругленные углы 99">
            <a:extLst>
              <a:ext uri="{FF2B5EF4-FFF2-40B4-BE49-F238E27FC236}">
                <a16:creationId xmlns:a16="http://schemas.microsoft.com/office/drawing/2014/main" id="{79F11E52-19C0-787F-8369-57544AA11DE4}"/>
              </a:ext>
            </a:extLst>
          </p:cNvPr>
          <p:cNvSpPr/>
          <p:nvPr/>
        </p:nvSpPr>
        <p:spPr>
          <a:xfrm>
            <a:off x="9144779" y="2049795"/>
            <a:ext cx="1232911" cy="229388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FF0000"/>
                </a:solidFill>
                <a:latin typeface="Montserrat" pitchFamily="2" charset="-52"/>
                <a:cs typeface="Arial" panose="020B0604020202020204" pitchFamily="34" charset="0"/>
              </a:rPr>
              <a:t>ОКЗ, </a:t>
            </a:r>
            <a:r>
              <a:rPr lang="ru-RU" sz="9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ОКПДТР</a:t>
            </a:r>
          </a:p>
        </p:txBody>
      </p:sp>
      <p:sp>
        <p:nvSpPr>
          <p:cNvPr id="162" name="Прямоугольник: скругленные углы 101">
            <a:extLst>
              <a:ext uri="{FF2B5EF4-FFF2-40B4-BE49-F238E27FC236}">
                <a16:creationId xmlns:a16="http://schemas.microsoft.com/office/drawing/2014/main" id="{B4DBE18D-DFB9-38DF-8D7B-12DD37F7C48C}"/>
              </a:ext>
            </a:extLst>
          </p:cNvPr>
          <p:cNvSpPr/>
          <p:nvPr/>
        </p:nvSpPr>
        <p:spPr>
          <a:xfrm>
            <a:off x="8377636" y="3628933"/>
            <a:ext cx="2959451" cy="430887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pPr algn="ctr"/>
            <a:r>
              <a:rPr lang="ru-RU" sz="7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Соотнесение прогнозной структуры потребности со структурой КЦП</a:t>
            </a:r>
          </a:p>
          <a:p>
            <a:pPr algn="ctr"/>
            <a:endParaRPr lang="ru-RU" sz="700" dirty="0">
              <a:solidFill>
                <a:schemeClr val="tx1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63" name="Прямоугольник: скругленные углы 148">
            <a:extLst>
              <a:ext uri="{FF2B5EF4-FFF2-40B4-BE49-F238E27FC236}">
                <a16:creationId xmlns:a16="http://schemas.microsoft.com/office/drawing/2014/main" id="{79AC0E4B-C67C-719B-2D2B-E74AD428712E}"/>
              </a:ext>
            </a:extLst>
          </p:cNvPr>
          <p:cNvSpPr/>
          <p:nvPr/>
        </p:nvSpPr>
        <p:spPr>
          <a:xfrm>
            <a:off x="8566168" y="3062408"/>
            <a:ext cx="2512225" cy="339911"/>
          </a:xfrm>
          <a:prstGeom prst="roundRect">
            <a:avLst/>
          </a:prstGeom>
          <a:solidFill>
            <a:schemeClr val="bg1">
              <a:lumMod val="95000"/>
              <a:alpha val="28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ГАРМОНИЗАЦИЯ КЛАССИФИКАТОРОВ</a:t>
            </a:r>
          </a:p>
        </p:txBody>
      </p:sp>
      <p:sp>
        <p:nvSpPr>
          <p:cNvPr id="164" name="Прямоугольник: скругленные углы 99">
            <a:extLst>
              <a:ext uri="{FF2B5EF4-FFF2-40B4-BE49-F238E27FC236}">
                <a16:creationId xmlns:a16="http://schemas.microsoft.com/office/drawing/2014/main" id="{A9CDEBFB-C6F7-4279-E6BE-7F72D34E986F}"/>
              </a:ext>
            </a:extLst>
          </p:cNvPr>
          <p:cNvSpPr/>
          <p:nvPr/>
        </p:nvSpPr>
        <p:spPr>
          <a:xfrm>
            <a:off x="8451528" y="2534129"/>
            <a:ext cx="2776820" cy="374411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Классификаторы системы образования</a:t>
            </a:r>
          </a:p>
        </p:txBody>
      </p:sp>
      <p:sp>
        <p:nvSpPr>
          <p:cNvPr id="165" name="Треугольник 91">
            <a:extLst>
              <a:ext uri="{FF2B5EF4-FFF2-40B4-BE49-F238E27FC236}">
                <a16:creationId xmlns:a16="http://schemas.microsoft.com/office/drawing/2014/main" id="{21FC95CA-66AB-F66C-97D1-4F5CC0872A79}"/>
              </a:ext>
            </a:extLst>
          </p:cNvPr>
          <p:cNvSpPr/>
          <p:nvPr/>
        </p:nvSpPr>
        <p:spPr>
          <a:xfrm rot="10800000">
            <a:off x="9561270" y="2285948"/>
            <a:ext cx="462586" cy="784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166" name="Треугольник 92">
            <a:extLst>
              <a:ext uri="{FF2B5EF4-FFF2-40B4-BE49-F238E27FC236}">
                <a16:creationId xmlns:a16="http://schemas.microsoft.com/office/drawing/2014/main" id="{82AE6308-E322-BDDE-6667-FED5AB3B7DAD}"/>
              </a:ext>
            </a:extLst>
          </p:cNvPr>
          <p:cNvSpPr/>
          <p:nvPr/>
        </p:nvSpPr>
        <p:spPr>
          <a:xfrm rot="10800000">
            <a:off x="9561270" y="3408835"/>
            <a:ext cx="462586" cy="8614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schemeClr val="tx1"/>
              </a:solidFill>
            </a:endParaRPr>
          </a:p>
        </p:txBody>
      </p:sp>
      <p:sp>
        <p:nvSpPr>
          <p:cNvPr id="167" name="Треугольник 97">
            <a:extLst>
              <a:ext uri="{FF2B5EF4-FFF2-40B4-BE49-F238E27FC236}">
                <a16:creationId xmlns:a16="http://schemas.microsoft.com/office/drawing/2014/main" id="{41F444D2-C7E0-7BE2-9846-B3194F96E5AC}"/>
              </a:ext>
            </a:extLst>
          </p:cNvPr>
          <p:cNvSpPr/>
          <p:nvPr/>
        </p:nvSpPr>
        <p:spPr>
          <a:xfrm rot="5400000">
            <a:off x="3976939" y="1424542"/>
            <a:ext cx="239168" cy="149833"/>
          </a:xfrm>
          <a:prstGeom prst="triangle">
            <a:avLst/>
          </a:prstGeom>
          <a:solidFill>
            <a:srgbClr val="256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68" name="Треугольник 98">
            <a:extLst>
              <a:ext uri="{FF2B5EF4-FFF2-40B4-BE49-F238E27FC236}">
                <a16:creationId xmlns:a16="http://schemas.microsoft.com/office/drawing/2014/main" id="{856FB056-C54C-9BFB-4F6B-9A0E6232F2AE}"/>
              </a:ext>
            </a:extLst>
          </p:cNvPr>
          <p:cNvSpPr/>
          <p:nvPr/>
        </p:nvSpPr>
        <p:spPr>
          <a:xfrm rot="5400000">
            <a:off x="7712494" y="1286904"/>
            <a:ext cx="349499" cy="438529"/>
          </a:xfrm>
          <a:prstGeom prst="triangle">
            <a:avLst/>
          </a:prstGeom>
          <a:solidFill>
            <a:srgbClr val="256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9" name="Треугольник 102">
            <a:extLst>
              <a:ext uri="{FF2B5EF4-FFF2-40B4-BE49-F238E27FC236}">
                <a16:creationId xmlns:a16="http://schemas.microsoft.com/office/drawing/2014/main" id="{4B617AF2-DB51-3DAE-F478-C4E0DFF27E3C}"/>
              </a:ext>
            </a:extLst>
          </p:cNvPr>
          <p:cNvSpPr/>
          <p:nvPr/>
        </p:nvSpPr>
        <p:spPr>
          <a:xfrm rot="10800000">
            <a:off x="6083296" y="3183649"/>
            <a:ext cx="351760" cy="1412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70" name="Прямоугольник: скругленные углы 99">
            <a:extLst>
              <a:ext uri="{FF2B5EF4-FFF2-40B4-BE49-F238E27FC236}">
                <a16:creationId xmlns:a16="http://schemas.microsoft.com/office/drawing/2014/main" id="{96960C83-9034-236D-AD5E-D5706FF44624}"/>
              </a:ext>
            </a:extLst>
          </p:cNvPr>
          <p:cNvSpPr/>
          <p:nvPr/>
        </p:nvSpPr>
        <p:spPr>
          <a:xfrm>
            <a:off x="5586985" y="4109112"/>
            <a:ext cx="1413148" cy="273403"/>
          </a:xfrm>
          <a:prstGeom prst="roundRect">
            <a:avLst/>
          </a:prstGeom>
          <a:noFill/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438 групп ОКЗ</a:t>
            </a:r>
          </a:p>
        </p:txBody>
      </p:sp>
      <p:sp>
        <p:nvSpPr>
          <p:cNvPr id="171" name="Треугольник 87">
            <a:extLst>
              <a:ext uri="{FF2B5EF4-FFF2-40B4-BE49-F238E27FC236}">
                <a16:creationId xmlns:a16="http://schemas.microsoft.com/office/drawing/2014/main" id="{5F937ACB-033D-3D59-94F8-78CB7AAB9E35}"/>
              </a:ext>
            </a:extLst>
          </p:cNvPr>
          <p:cNvSpPr/>
          <p:nvPr/>
        </p:nvSpPr>
        <p:spPr>
          <a:xfrm rot="10800000">
            <a:off x="6069250" y="3969202"/>
            <a:ext cx="408025" cy="179526"/>
          </a:xfrm>
          <a:prstGeom prst="triangle">
            <a:avLst/>
          </a:prstGeom>
          <a:solidFill>
            <a:srgbClr val="256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068327-15C5-5796-FE65-8220724C4CB5}"/>
              </a:ext>
            </a:extLst>
          </p:cNvPr>
          <p:cNvSpPr txBox="1"/>
          <p:nvPr/>
        </p:nvSpPr>
        <p:spPr>
          <a:xfrm>
            <a:off x="1451649" y="5451280"/>
            <a:ext cx="92688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Montserrat" panose="00000500000000000000" pitchFamily="2" charset="-52"/>
              </a:rPr>
              <a:t>ПРОГНОЗ ФОРМИРУЕТСЯ ЕЖЕГОДНО (ДЕКАБРЬ)</a:t>
            </a:r>
          </a:p>
          <a:p>
            <a:pPr algn="ctr"/>
            <a:r>
              <a:rPr lang="ru-RU" sz="1100" dirty="0">
                <a:latin typeface="Montserrat" panose="00000500000000000000" pitchFamily="2" charset="-52"/>
              </a:rPr>
              <a:t>ПОТРЕБНОСТИ И ДЕФИЦИТЫ ДИНАМИЧНО ТРАНСФОРМИРУЮТСЯ</a:t>
            </a:r>
          </a:p>
        </p:txBody>
      </p:sp>
      <p:sp>
        <p:nvSpPr>
          <p:cNvPr id="4" name="Треугольник 87">
            <a:extLst>
              <a:ext uri="{FF2B5EF4-FFF2-40B4-BE49-F238E27FC236}">
                <a16:creationId xmlns:a16="http://schemas.microsoft.com/office/drawing/2014/main" id="{83DD48A8-3190-8DE3-91B7-7835E7353FC6}"/>
              </a:ext>
            </a:extLst>
          </p:cNvPr>
          <p:cNvSpPr/>
          <p:nvPr/>
        </p:nvSpPr>
        <p:spPr>
          <a:xfrm rot="10800000">
            <a:off x="6068399" y="3220182"/>
            <a:ext cx="408025" cy="179526"/>
          </a:xfrm>
          <a:prstGeom prst="triangle">
            <a:avLst/>
          </a:prstGeom>
          <a:solidFill>
            <a:srgbClr val="256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5" name="Треугольник 98">
            <a:extLst>
              <a:ext uri="{FF2B5EF4-FFF2-40B4-BE49-F238E27FC236}">
                <a16:creationId xmlns:a16="http://schemas.microsoft.com/office/drawing/2014/main" id="{AD78456A-0334-6B74-9386-4FC3016C40BE}"/>
              </a:ext>
            </a:extLst>
          </p:cNvPr>
          <p:cNvSpPr/>
          <p:nvPr/>
        </p:nvSpPr>
        <p:spPr>
          <a:xfrm rot="5400000">
            <a:off x="4597915" y="1297181"/>
            <a:ext cx="353708" cy="413747"/>
          </a:xfrm>
          <a:prstGeom prst="triangle">
            <a:avLst/>
          </a:prstGeom>
          <a:solidFill>
            <a:srgbClr val="2567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4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DCD90-170B-489D-8696-09B0F9C7A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391434"/>
            <a:ext cx="11420272" cy="60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D571AA-69D4-4A5B-BFF4-5DB09DC96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943" y="233773"/>
            <a:ext cx="1600751" cy="1398163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1C0FA1A-1AC5-4D3B-894F-F5800AF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2" y="229481"/>
            <a:ext cx="11554772" cy="835705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8080"/>
                </a:solidFill>
              </a:rPr>
              <a:t>ПРИМЕРЫ УЧАСТИЯ РАБОТОДАТАЛЕЙ ВО ВСЕРОССИЙСКОМ ОПРОСЕ</a:t>
            </a:r>
            <a:br>
              <a:rPr lang="ru-RU" sz="2300" b="1" dirty="0">
                <a:solidFill>
                  <a:srgbClr val="008080"/>
                </a:solidFill>
              </a:rPr>
            </a:br>
            <a:r>
              <a:rPr lang="ru-RU" sz="2300" b="1" dirty="0">
                <a:solidFill>
                  <a:srgbClr val="008080"/>
                </a:solidFill>
              </a:rPr>
              <a:t>ПО ОПРЕДЕЛЕНИЮ ПЕРСПЕКТИВНОЙ ПОТРЕБНОСТИ В КАДРАХ, 2024 г.</a:t>
            </a:r>
            <a:endParaRPr lang="ru-RU" sz="23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1C05B-5887-4DFB-A002-C400ADD7A208}"/>
              </a:ext>
            </a:extLst>
          </p:cNvPr>
          <p:cNvSpPr txBox="1"/>
          <p:nvPr/>
        </p:nvSpPr>
        <p:spPr>
          <a:xfrm>
            <a:off x="382484" y="1128182"/>
            <a:ext cx="1043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ОРГАНИЗАЦИЯ 1, </a:t>
            </a:r>
            <a:r>
              <a:rPr lang="ru-RU" sz="2000" dirty="0">
                <a:solidFill>
                  <a:srgbClr val="A50021"/>
                </a:solidFill>
                <a:latin typeface="Calibri Light" panose="020F0302020204030204"/>
              </a:rPr>
              <a:t>СПИСОЧНАЯ ЧИСЛЕННОСТЬ РАБОТНИКОВ НА 31.12.2023Г. –  8429 ЧЕЛ.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A3C8A7A-D566-4E00-B569-CFFB423B6309}"/>
              </a:ext>
            </a:extLst>
          </p:cNvPr>
          <p:cNvGraphicFramePr/>
          <p:nvPr/>
        </p:nvGraphicFramePr>
        <p:xfrm>
          <a:off x="382484" y="2114509"/>
          <a:ext cx="7847116" cy="315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5124DE-697F-4AA0-9394-CF1445A0AAA6}"/>
              </a:ext>
            </a:extLst>
          </p:cNvPr>
          <p:cNvSpPr/>
          <p:nvPr/>
        </p:nvSpPr>
        <p:spPr>
          <a:xfrm>
            <a:off x="382484" y="1591289"/>
            <a:ext cx="74407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РАСПРЕДЕЛЕНИЕ ПРОФЕССИОНАЛЬНО-КВАЛИФИКАЦИОННАЯ СТРУКТУРЫ ОРГАНИЗАЦИИ</a:t>
            </a:r>
          </a:p>
          <a:p>
            <a:pPr algn="ctr"/>
            <a:r>
              <a:rPr lang="ru-RU" sz="1400" dirty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 ПО ОСНОВНЫМ ГРУППАМ ОКЗ (РАЗДЕЛ 2 ОПРОСА, ПКС ИЗ ШТАТНОГО РАСПИСАНИЯ)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8A25DB9-EDCF-4627-B5B4-16CA556D8B0C}"/>
              </a:ext>
            </a:extLst>
          </p:cNvPr>
          <p:cNvGraphicFramePr>
            <a:graphicFrameLocks noGrp="1"/>
          </p:cNvGraphicFramePr>
          <p:nvPr/>
        </p:nvGraphicFramePr>
        <p:xfrm>
          <a:off x="8613643" y="1927400"/>
          <a:ext cx="3276599" cy="29112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5858">
                  <a:extLst>
                    <a:ext uri="{9D8B030D-6E8A-4147-A177-3AD203B41FA5}">
                      <a16:colId xmlns:a16="http://schemas.microsoft.com/office/drawing/2014/main" val="2893390990"/>
                    </a:ext>
                  </a:extLst>
                </a:gridCol>
                <a:gridCol w="727394">
                  <a:extLst>
                    <a:ext uri="{9D8B030D-6E8A-4147-A177-3AD203B41FA5}">
                      <a16:colId xmlns:a16="http://schemas.microsoft.com/office/drawing/2014/main" val="3307140304"/>
                    </a:ext>
                  </a:extLst>
                </a:gridCol>
                <a:gridCol w="1443347">
                  <a:extLst>
                    <a:ext uri="{9D8B030D-6E8A-4147-A177-3AD203B41FA5}">
                      <a16:colId xmlns:a16="http://schemas.microsoft.com/office/drawing/2014/main" val="1450559519"/>
                    </a:ext>
                  </a:extLst>
                </a:gridCol>
              </a:tblGrid>
              <a:tr h="2991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Прогнозная оценка численности работников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на 2025 - 2029 гг.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Изменение численности относительно 31.12.2023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48192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846685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727962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2026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156978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2027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  <a:endParaRPr lang="ru-RU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109001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2028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  <a:endParaRPr lang="ru-RU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234160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2029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0633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BE06A1-D6DF-481E-AED1-50E426F33F8A}"/>
              </a:ext>
            </a:extLst>
          </p:cNvPr>
          <p:cNvSpPr/>
          <p:nvPr/>
        </p:nvSpPr>
        <p:spPr>
          <a:xfrm>
            <a:off x="8640683" y="5068098"/>
            <a:ext cx="3222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*Организацией не представлена прогнозная оценка численности работников на 2025 - 2029 гг. (выбывающие, новые работники, привлечение выпускников – 0%).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C034EE-F157-4AE5-A6F3-725F740ED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50" t="55556" r="1146" b="27037"/>
          <a:stretch/>
        </p:blipFill>
        <p:spPr>
          <a:xfrm>
            <a:off x="190500" y="5359995"/>
            <a:ext cx="8342417" cy="11652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926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1C0FA1A-1AC5-4D3B-894F-F5800AF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2" y="191216"/>
            <a:ext cx="11554772" cy="835705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8080"/>
                </a:solidFill>
              </a:rPr>
              <a:t>ПРИМЕРЫ УЧАСТИЯ РАБОТОДАТАЛЕЙ ВО ВСЕРОССИЙСКОМ ОПРОСЕ</a:t>
            </a:r>
            <a:br>
              <a:rPr lang="ru-RU" sz="2300" b="1" dirty="0">
                <a:solidFill>
                  <a:srgbClr val="008080"/>
                </a:solidFill>
              </a:rPr>
            </a:br>
            <a:r>
              <a:rPr lang="ru-RU" sz="2300" b="1" dirty="0">
                <a:solidFill>
                  <a:srgbClr val="008080"/>
                </a:solidFill>
              </a:rPr>
              <a:t>ПО ОПРЕДЕЛЕНИЮ ПЕРСПЕКТИВНОЙ ПОТРЕБНОСТИ В КАДРАХ</a:t>
            </a:r>
            <a:endParaRPr lang="ru-RU" sz="23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FEDFF-0792-41FD-AF26-CEC1C044E0A0}"/>
              </a:ext>
            </a:extLst>
          </p:cNvPr>
          <p:cNvSpPr txBox="1"/>
          <p:nvPr/>
        </p:nvSpPr>
        <p:spPr>
          <a:xfrm>
            <a:off x="293585" y="984803"/>
            <a:ext cx="1043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ОРГАНИЗАЦИЯ 2, </a:t>
            </a:r>
            <a:r>
              <a:rPr lang="ru-RU" sz="2000" dirty="0">
                <a:solidFill>
                  <a:srgbClr val="A50021"/>
                </a:solidFill>
                <a:latin typeface="Calibri Light" panose="020F0302020204030204"/>
              </a:rPr>
              <a:t>СПИСОЧНАЯ ЧИСЛЕННОСТЬ РАБОТНИКОВ НА 31.12.2023Г. – 7689 ЧЕЛ.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C4E1FD8-A1B0-4DF2-8FBA-48144320E468}"/>
              </a:ext>
            </a:extLst>
          </p:cNvPr>
          <p:cNvGraphicFramePr/>
          <p:nvPr/>
        </p:nvGraphicFramePr>
        <p:xfrm>
          <a:off x="197109" y="1858299"/>
          <a:ext cx="8415301" cy="357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2546039-731F-4C22-A7BD-C8391B3C6516}"/>
              </a:ext>
            </a:extLst>
          </p:cNvPr>
          <p:cNvGraphicFramePr>
            <a:graphicFrameLocks noGrp="1"/>
          </p:cNvGraphicFramePr>
          <p:nvPr/>
        </p:nvGraphicFramePr>
        <p:xfrm>
          <a:off x="8621781" y="1562034"/>
          <a:ext cx="3222520" cy="29112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39490376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445229837"/>
                    </a:ext>
                  </a:extLst>
                </a:gridCol>
                <a:gridCol w="1317520">
                  <a:extLst>
                    <a:ext uri="{9D8B030D-6E8A-4147-A177-3AD203B41FA5}">
                      <a16:colId xmlns:a16="http://schemas.microsoft.com/office/drawing/2014/main" val="853596301"/>
                    </a:ext>
                  </a:extLst>
                </a:gridCol>
              </a:tblGrid>
              <a:tr h="2991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Прогнозная оценка численности работников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на 2025 - 2029 гг.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Изменение численности относительно 31.12.2023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50161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u="none" strike="noStrike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74867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+16%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407253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2026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073437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2027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383826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2028 год</a:t>
                      </a:r>
                      <a:endParaRPr lang="ru-RU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37033"/>
                  </a:ext>
                </a:extLst>
              </a:tr>
              <a:tr h="32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2029 год</a:t>
                      </a:r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25805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2E2D2D-779E-4FEE-B468-06010A7E24DD}"/>
              </a:ext>
            </a:extLst>
          </p:cNvPr>
          <p:cNvSpPr/>
          <p:nvPr/>
        </p:nvSpPr>
        <p:spPr>
          <a:xfrm>
            <a:off x="8640683" y="4604681"/>
            <a:ext cx="33542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Организацией представлена прогнозная оценка численности работников на 2025 - 2029 гг. (выбывающие, новые работники, привлечение выпускников).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* Увеличение численности за счет новых работников на расширение деятельности.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3F14B9-C70F-4F68-B013-C367259D9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943" y="118179"/>
            <a:ext cx="1600751" cy="1398163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1E078B15-79A3-473C-A14C-01172CE6E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8986" t="50857" r="1377" b="31339"/>
          <a:stretch/>
        </p:blipFill>
        <p:spPr>
          <a:xfrm>
            <a:off x="239957" y="5429756"/>
            <a:ext cx="8415301" cy="1210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AEF7F8-877C-4289-9313-2A6DB6FA33A1}"/>
              </a:ext>
            </a:extLst>
          </p:cNvPr>
          <p:cNvSpPr/>
          <p:nvPr/>
        </p:nvSpPr>
        <p:spPr>
          <a:xfrm>
            <a:off x="339306" y="1428244"/>
            <a:ext cx="744071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РАСПРЕДЕЛЕНИЕ ПРОФЕССИОНАЛЬНО-КВАЛИФИКАЦИОННАЯ СТРУКТУРЫ ОРГАНИЗАЦИИ</a:t>
            </a:r>
          </a:p>
          <a:p>
            <a:pPr algn="ctr"/>
            <a:r>
              <a:rPr lang="ru-RU" sz="1400" dirty="0">
                <a:solidFill>
                  <a:srgbClr val="008080"/>
                </a:solidFill>
                <a:latin typeface="+mj-lt"/>
                <a:ea typeface="+mj-ea"/>
                <a:cs typeface="+mj-cs"/>
              </a:rPr>
              <a:t> ПО ОСНОВНЫМ ГРУППАМ ОКЗ (РАЗДЕЛ 2 ОПРОСА, ПКС ИЗ ШТАТНОГО РАСПИСАНИЯ)</a:t>
            </a:r>
          </a:p>
        </p:txBody>
      </p:sp>
    </p:spTree>
    <p:extLst>
      <p:ext uri="{BB962C8B-B14F-4D97-AF65-F5344CB8AC3E}">
        <p14:creationId xmlns:p14="http://schemas.microsoft.com/office/powerpoint/2010/main" val="3163813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1283</Words>
  <Application>Microsoft Office PowerPoint</Application>
  <PresentationFormat>Widescreen</PresentationFormat>
  <Paragraphs>436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Akrobat</vt:lpstr>
      <vt:lpstr>Arial</vt:lpstr>
      <vt:lpstr>Calibri</vt:lpstr>
      <vt:lpstr>Calibri Light</vt:lpstr>
      <vt:lpstr>Montserrat</vt:lpstr>
      <vt:lpstr>Montserrat Bold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ПРИМЕРЫ УЧАСТИЯ РАБОТОДАТАЛЕЙ ВО ВСЕРОССИЙСКОМ ОПРОСЕ ПО ОПРЕДЕЛЕНИЮ ПЕРСПЕКТИВНОЙ ПОТРЕБНОСТИ В КАДРАХ, 2024 г.</vt:lpstr>
      <vt:lpstr>ПРИМЕРЫ УЧАСТИЯ РАБОТОДАТАЛЕЙ ВО ВСЕРОССИЙСКОМ ОПРОСЕ ПО ОПРЕДЕЛЕНИЮ ПЕРСПЕКТИВНОЙ ПОТРЕБНОСТИ В КАДРАХ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Златогуре</dc:creator>
  <cp:lastModifiedBy>User</cp:lastModifiedBy>
  <cp:revision>58</cp:revision>
  <cp:lastPrinted>2024-08-12T12:51:16Z</cp:lastPrinted>
  <dcterms:created xsi:type="dcterms:W3CDTF">2024-08-05T10:58:39Z</dcterms:created>
  <dcterms:modified xsi:type="dcterms:W3CDTF">2024-09-11T23:10:29Z</dcterms:modified>
</cp:coreProperties>
</file>