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12"/>
  </p:notes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4" r:id="rId11"/>
  </p:sldIdLst>
  <p:sldSz cx="12192000" cy="6858000"/>
  <p:notesSz cx="7559675" cy="10691813"/>
  <p:embeddedFontLst>
    <p:embeddedFont>
      <p:font typeface="Montserrat SemiBold" charset="-52"/>
      <p:regular r:id="rId13"/>
      <p:bold r:id="rId14"/>
      <p:italic r:id="rId15"/>
      <p:boldItalic r:id="rId16"/>
    </p:embeddedFont>
    <p:embeddedFont>
      <p:font typeface="Montserrat" charset="-52"/>
      <p:regular r:id="rId17"/>
      <p:bold r:id="rId18"/>
      <p:italic r:id="rId19"/>
      <p:boldItalic r:id="rId20"/>
    </p:embeddedFont>
    <p:embeddedFont>
      <p:font typeface="Montserrat Medium" charset="-52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8BD5CE4-08BB-4ECE-B22B-9F4B0435EE21}">
  <a:tblStyle styleId="{38BD5CE4-08BB-4ECE-B22B-9F4B0435EE21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74" y="-10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61aa80d57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2f61aa80d5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61aa80d57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f61aa80d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61aa80d5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2f61aa80d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b843b12d4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2fb843b12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28280" y="357120"/>
            <a:ext cx="1079640" cy="4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07760" y="367560"/>
            <a:ext cx="1098360" cy="4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  <a:defRPr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0"/>
          <p:cNvPicPr preferRelativeResize="0"/>
          <p:nvPr/>
        </p:nvPicPr>
        <p:blipFill rotWithShape="1">
          <a:blip r:embed="rId3">
            <a:alphaModFix/>
          </a:blip>
          <a:srcRect l="8095"/>
          <a:stretch/>
        </p:blipFill>
        <p:spPr>
          <a:xfrm>
            <a:off x="-1" y="0"/>
            <a:ext cx="947792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756" y="0"/>
            <a:ext cx="820396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5349" y="175"/>
            <a:ext cx="8676650" cy="6857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0"/>
          <p:cNvSpPr/>
          <p:nvPr/>
        </p:nvSpPr>
        <p:spPr>
          <a:xfrm>
            <a:off x="6031724" y="2323025"/>
            <a:ext cx="6273600" cy="1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9"/>
              </a:buClr>
              <a:buSzPts val="4000"/>
              <a:buFont typeface="Montserrat SemiBold"/>
              <a:buNone/>
            </a:pPr>
            <a:r>
              <a:rPr lang="ru-RU" sz="3200" b="0" i="0" u="none" strike="noStrike" cap="none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"Наставник, коуч, психолог: как удержать новичка?"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0"/>
          <p:cNvSpPr/>
          <p:nvPr/>
        </p:nvSpPr>
        <p:spPr>
          <a:xfrm>
            <a:off x="5635470" y="5906480"/>
            <a:ext cx="166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81D"/>
              </a:buClr>
              <a:buSzPts val="1200"/>
              <a:buFont typeface="Montserrat"/>
              <a:buNone/>
            </a:pPr>
            <a:r>
              <a:rPr lang="ru-RU" sz="1200" b="0" i="0" u="none" strike="noStrike" cap="none">
                <a:solidFill>
                  <a:srgbClr val="E5481D"/>
                </a:solidFill>
                <a:latin typeface="Montserrat"/>
                <a:ea typeface="Montserrat"/>
                <a:cs typeface="Montserrat"/>
                <a:sym typeface="Montserrat"/>
              </a:rPr>
              <a:t>Сочи, сентябрь 2024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6000" y="692280"/>
            <a:ext cx="1121760" cy="4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5440" y="692280"/>
            <a:ext cx="1067760" cy="4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0"/>
          <p:cNvSpPr/>
          <p:nvPr/>
        </p:nvSpPr>
        <p:spPr>
          <a:xfrm>
            <a:off x="5635475" y="4576975"/>
            <a:ext cx="4876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600"/>
              <a:buFont typeface="Montserrat SemiBold"/>
              <a:buNone/>
            </a:pPr>
            <a:r>
              <a:rPr lang="ru-RU" sz="1600" b="1" i="0" u="none" strike="noStrike" cap="none">
                <a:solidFill>
                  <a:srgbClr val="69B3E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Ирина Павловна Варнавская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"/>
              <a:buNone/>
            </a:pPr>
            <a:r>
              <a:rPr lang="ru-RU" sz="12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Министр труда и социального развития Омской области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0" descr="Изображение выглядит как текст, знак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8440" y="692280"/>
            <a:ext cx="941040" cy="4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208200" y="752050"/>
            <a:ext cx="5484000" cy="1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r>
              <a:rPr lang="ru-RU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2021 год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r>
              <a:rPr lang="ru-RU" sz="3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Старт модернизации службы занятости Омской области</a:t>
            </a:r>
            <a:endParaRPr sz="36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352"/>
            <a:ext cx="9347200" cy="68576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pic>
        <p:nvPicPr>
          <p:cNvPr id="207" name="Google Shape;20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5075" y="165505"/>
            <a:ext cx="1121759" cy="4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1"/>
          <p:cNvSpPr txBox="1"/>
          <p:nvPr/>
        </p:nvSpPr>
        <p:spPr>
          <a:xfrm>
            <a:off x="4595802" y="3929066"/>
            <a:ext cx="6979800" cy="6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ru-RU" sz="3400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Отток </a:t>
            </a:r>
            <a:r>
              <a:rPr lang="ru-RU" sz="3400" dirty="0" smtClean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персонала</a:t>
            </a:r>
            <a:endParaRPr sz="3400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41"/>
          <p:cNvSpPr txBox="1"/>
          <p:nvPr/>
        </p:nvSpPr>
        <p:spPr>
          <a:xfrm>
            <a:off x="6453190" y="785794"/>
            <a:ext cx="4750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Проблемное поле</a:t>
            </a:r>
            <a:endParaRPr sz="2800" b="1" strike="noStrike">
              <a:solidFill>
                <a:srgbClr val="69B3E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1"/>
          <p:cNvSpPr txBox="1"/>
          <p:nvPr/>
        </p:nvSpPr>
        <p:spPr>
          <a:xfrm>
            <a:off x="5238744" y="2714620"/>
            <a:ext cx="681038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ru-RU" sz="3600" dirty="0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r>
              <a:rPr lang="ru-RU" sz="2000" dirty="0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 новых работников увольняются в течение первого года работы</a:t>
            </a:r>
            <a:endParaRPr sz="2300">
              <a:solidFill>
                <a:srgbClr val="69B3E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1"/>
          <p:cNvSpPr txBox="1"/>
          <p:nvPr/>
        </p:nvSpPr>
        <p:spPr>
          <a:xfrm>
            <a:off x="5738810" y="1857364"/>
            <a:ext cx="6158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Неэффективная адаптация</a:t>
            </a:r>
            <a:endParaRPr sz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4095736" y="485776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ru-RU" sz="3600" dirty="0" smtClean="0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46%</a:t>
            </a:r>
            <a:r>
              <a:rPr lang="ru-RU" sz="2000" dirty="0" smtClean="0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 новых работников увольняются в течение первых трех лет</a:t>
            </a:r>
            <a:endParaRPr lang="ru-RU" sz="3600" dirty="0">
              <a:solidFill>
                <a:srgbClr val="69B3E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B3E7"/>
                </a:buClr>
                <a:buSzPts val="1000"/>
                <a:buFont typeface="Montserrat"/>
                <a:buNone/>
              </a:pPr>
              <a:t>3</a:t>
            </a:fld>
            <a:endParaRPr sz="1000" b="0" i="0" u="none" strike="noStrike" cap="none">
              <a:solidFill>
                <a:srgbClr val="69B3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2"/>
          <p:cNvSpPr/>
          <p:nvPr/>
        </p:nvSpPr>
        <p:spPr>
          <a:xfrm>
            <a:off x="1452530" y="142852"/>
            <a:ext cx="9051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r>
              <a:rPr lang="ru-RU" sz="3800" dirty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Карты </a:t>
            </a:r>
            <a:r>
              <a:rPr lang="ru-RU" sz="38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компетенций</a:t>
            </a:r>
            <a:endParaRPr lang="ru-RU" sz="38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SemiBold"/>
            </a:endParaRPr>
          </a:p>
        </p:txBody>
      </p:sp>
      <p:sp>
        <p:nvSpPr>
          <p:cNvPr id="220" name="Google Shape;220;p42"/>
          <p:cNvSpPr/>
          <p:nvPr/>
        </p:nvSpPr>
        <p:spPr>
          <a:xfrm>
            <a:off x="478614" y="171588"/>
            <a:ext cx="631357" cy="841185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1" name="Google Shape;221;p42"/>
          <p:cNvGraphicFramePr/>
          <p:nvPr/>
        </p:nvGraphicFramePr>
        <p:xfrm>
          <a:off x="755150" y="1332200"/>
          <a:ext cx="8225900" cy="2450675"/>
        </p:xfrm>
        <a:graphic>
          <a:graphicData uri="http://schemas.openxmlformats.org/drawingml/2006/table">
            <a:tbl>
              <a:tblPr firstRow="1" bandRow="1">
                <a:noFill/>
                <a:tableStyleId>{38BD5CE4-08BB-4ECE-B22B-9F4B0435EE21}</a:tableStyleId>
              </a:tblPr>
              <a:tblGrid>
                <a:gridCol w="1990400"/>
                <a:gridCol w="1561875"/>
                <a:gridCol w="1446500"/>
                <a:gridCol w="1726475"/>
                <a:gridCol w="1500650"/>
              </a:tblGrid>
              <a:tr h="92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Компетенция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некомпетентности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ограниченной компетентности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профессионализма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мастерства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Коммуникабельность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Эмпатия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3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Работа с информацией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Стрессоустойчивость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Проактивность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22" name="Google Shape;222;p42"/>
          <p:cNvGraphicFramePr/>
          <p:nvPr/>
        </p:nvGraphicFramePr>
        <p:xfrm>
          <a:off x="3486700" y="4034750"/>
          <a:ext cx="8225900" cy="2145865"/>
        </p:xfrm>
        <a:graphic>
          <a:graphicData uri="http://schemas.openxmlformats.org/drawingml/2006/table">
            <a:tbl>
              <a:tblPr firstRow="1" bandRow="1">
                <a:noFill/>
                <a:tableStyleId>{38BD5CE4-08BB-4ECE-B22B-9F4B0435EE21}</a:tableStyleId>
              </a:tblPr>
              <a:tblGrid>
                <a:gridCol w="2338275"/>
                <a:gridCol w="1508625"/>
                <a:gridCol w="1558275"/>
                <a:gridCol w="1594400"/>
                <a:gridCol w="1226325"/>
              </a:tblGrid>
              <a:tr h="92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Компетенция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некомпетентности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ограниченной компетентности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профессионализма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мастерства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899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Коммуникабельность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Клиентоориентированность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3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Стрессоустойчивость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0033A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Проактивность</a:t>
                      </a:r>
                      <a:endParaRPr sz="11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9B3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42"/>
          <p:cNvSpPr/>
          <p:nvPr/>
        </p:nvSpPr>
        <p:spPr>
          <a:xfrm>
            <a:off x="8163999" y="2319800"/>
            <a:ext cx="132917" cy="195624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9625450" y="5325950"/>
            <a:ext cx="132917" cy="166281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9625450" y="5631513"/>
            <a:ext cx="116303" cy="166281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6" name="Google Shape;226;p42"/>
          <p:cNvSpPr/>
          <p:nvPr/>
        </p:nvSpPr>
        <p:spPr>
          <a:xfrm>
            <a:off x="9625450" y="5911475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7" name="Google Shape;227;p42"/>
          <p:cNvSpPr/>
          <p:nvPr/>
        </p:nvSpPr>
        <p:spPr>
          <a:xfrm>
            <a:off x="6537275" y="2626575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8" name="Google Shape;228;p42"/>
          <p:cNvSpPr/>
          <p:nvPr/>
        </p:nvSpPr>
        <p:spPr>
          <a:xfrm>
            <a:off x="6537275" y="2934263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9" name="Google Shape;229;p42"/>
          <p:cNvSpPr/>
          <p:nvPr/>
        </p:nvSpPr>
        <p:spPr>
          <a:xfrm>
            <a:off x="6537275" y="3241950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6537275" y="3549625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1" name="Google Shape;231;p42"/>
          <p:cNvSpPr/>
          <p:nvPr/>
        </p:nvSpPr>
        <p:spPr>
          <a:xfrm>
            <a:off x="11037200" y="5019638"/>
            <a:ext cx="116303" cy="176062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9250225" y="2258813"/>
            <a:ext cx="30438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карьерного консультанта*</a:t>
            </a:r>
            <a:endParaRPr sz="1700"/>
          </a:p>
        </p:txBody>
      </p:sp>
      <p:sp>
        <p:nvSpPr>
          <p:cNvPr id="233" name="Google Shape;233;p42"/>
          <p:cNvSpPr txBox="1"/>
          <p:nvPr/>
        </p:nvSpPr>
        <p:spPr>
          <a:xfrm>
            <a:off x="1110774" y="4890313"/>
            <a:ext cx="2413457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200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кадрового консультанта*</a:t>
            </a:r>
            <a:endParaRPr sz="1500"/>
          </a:p>
        </p:txBody>
      </p:sp>
      <p:cxnSp>
        <p:nvCxnSpPr>
          <p:cNvPr id="234" name="Google Shape;234;p42"/>
          <p:cNvCxnSpPr>
            <a:endCxn id="233" idx="1"/>
          </p:cNvCxnSpPr>
          <p:nvPr/>
        </p:nvCxnSpPr>
        <p:spPr>
          <a:xfrm rot="5400000">
            <a:off x="-850324" y="2892762"/>
            <a:ext cx="4175999" cy="253802"/>
          </a:xfrm>
          <a:prstGeom prst="curvedConnector4">
            <a:avLst>
              <a:gd name="adj1" fmla="val 6910"/>
              <a:gd name="adj2" fmla="val 444986"/>
            </a:avLst>
          </a:prstGeom>
          <a:noFill/>
          <a:ln w="38100" cap="flat" cmpd="sng">
            <a:solidFill>
              <a:srgbClr val="0048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42"/>
          <p:cNvCxnSpPr/>
          <p:nvPr/>
        </p:nvCxnSpPr>
        <p:spPr>
          <a:xfrm>
            <a:off x="6822875" y="579713"/>
            <a:ext cx="3783600" cy="2113800"/>
          </a:xfrm>
          <a:prstGeom prst="curvedConnector3">
            <a:avLst>
              <a:gd name="adj1" fmla="val 128059"/>
            </a:avLst>
          </a:prstGeom>
          <a:noFill/>
          <a:ln w="38100" cap="flat" cmpd="sng">
            <a:solidFill>
              <a:srgbClr val="00489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6" name="Google Shape;236;p42"/>
          <p:cNvSpPr txBox="1"/>
          <p:nvPr/>
        </p:nvSpPr>
        <p:spPr>
          <a:xfrm>
            <a:off x="452398" y="6143644"/>
            <a:ext cx="11234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*  В карте компетенций на каждом уровне определяются поведенческие проявления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B3E7"/>
                </a:buClr>
                <a:buSzPts val="1000"/>
                <a:buFont typeface="Montserrat"/>
                <a:buNone/>
              </a:pPr>
              <a:t>4</a:t>
            </a:fld>
            <a:endParaRPr sz="1000" b="0" i="0" u="none" strike="noStrike" cap="none">
              <a:solidFill>
                <a:srgbClr val="69B3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1363955" y="570310"/>
            <a:ext cx="9051900" cy="78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9"/>
              </a:buClr>
              <a:buSzPts val="5400"/>
              <a:buFont typeface="Montserrat SemiBold"/>
              <a:buNone/>
            </a:pPr>
            <a:r>
              <a:rPr lang="ru-RU" sz="3800" dirty="0" err="1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Коуч</a:t>
            </a:r>
            <a:endParaRPr lang="ru-RU" sz="38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SemiBold"/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521601" y="606625"/>
            <a:ext cx="631357" cy="841185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952464" y="1571612"/>
            <a:ext cx="2571768" cy="2071702"/>
          </a:xfrm>
          <a:prstGeom prst="cloud">
            <a:avLst/>
          </a:prstGeom>
          <a:solidFill>
            <a:srgbClr val="F7FB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4"/>
          <p:cNvSpPr txBox="1"/>
          <p:nvPr/>
        </p:nvSpPr>
        <p:spPr>
          <a:xfrm>
            <a:off x="809588" y="2143116"/>
            <a:ext cx="29916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Входная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1800" b="0" i="0" u="none" strike="noStrike" cap="none" dirty="0" err="1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коуч-сессия</a:t>
            </a:r>
            <a:endParaRPr sz="1800" b="0" i="0" u="none" strike="noStrike" cap="none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8" name="Google Shape;258;p44"/>
          <p:cNvCxnSpPr>
            <a:endCxn id="10244" idx="2"/>
          </p:cNvCxnSpPr>
          <p:nvPr/>
        </p:nvCxnSpPr>
        <p:spPr>
          <a:xfrm>
            <a:off x="3452794" y="2928934"/>
            <a:ext cx="6613551" cy="2582839"/>
          </a:xfrm>
          <a:prstGeom prst="curvedConnector4">
            <a:avLst>
              <a:gd name="adj1" fmla="val 44287"/>
              <a:gd name="adj2" fmla="val 108851"/>
            </a:avLst>
          </a:prstGeom>
          <a:noFill/>
          <a:ln w="38100" cap="flat" cmpd="sng">
            <a:solidFill>
              <a:srgbClr val="0033A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59" name="Google Shape;2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398" y="2786058"/>
            <a:ext cx="2494504" cy="233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238744" y="3143248"/>
            <a:ext cx="2000264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 txBox="1"/>
          <p:nvPr/>
        </p:nvSpPr>
        <p:spPr>
          <a:xfrm>
            <a:off x="5024430" y="2500306"/>
            <a:ext cx="2857520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Колесо компетенций</a:t>
            </a:r>
            <a:endParaRPr sz="1800" b="0" i="0" u="none" strike="noStrike" cap="none">
              <a:solidFill>
                <a:srgbClr val="0033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61;p44"/>
          <p:cNvSpPr txBox="1"/>
          <p:nvPr/>
        </p:nvSpPr>
        <p:spPr>
          <a:xfrm>
            <a:off x="8453454" y="2928934"/>
            <a:ext cx="3214710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Индивидуальный план профессионального развития</a:t>
            </a:r>
            <a:endParaRPr sz="1800" b="0" i="0" u="none" strike="noStrike" cap="none">
              <a:solidFill>
                <a:srgbClr val="0033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9310710" y="4000504"/>
            <a:ext cx="1511269" cy="151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B3E7"/>
                </a:buClr>
                <a:buSzPts val="1000"/>
                <a:buFont typeface="Montserrat"/>
                <a:buNone/>
              </a:pPr>
              <a:t>5</a:t>
            </a:fld>
            <a:endParaRPr sz="1000" b="0" i="0" u="none" strike="noStrike" cap="none">
              <a:solidFill>
                <a:srgbClr val="69B3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1364455" y="550448"/>
            <a:ext cx="9051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r>
              <a:rPr lang="ru-RU" sz="38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Наставник</a:t>
            </a:r>
            <a:endParaRPr lang="ru-RU" sz="38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SemiBold"/>
            </a:endParaRPr>
          </a:p>
        </p:txBody>
      </p:sp>
      <p:sp>
        <p:nvSpPr>
          <p:cNvPr id="243" name="Google Shape;243;p43"/>
          <p:cNvSpPr/>
          <p:nvPr/>
        </p:nvSpPr>
        <p:spPr>
          <a:xfrm>
            <a:off x="541476" y="586750"/>
            <a:ext cx="631357" cy="841185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3"/>
          <p:cNvSpPr txBox="1"/>
          <p:nvPr/>
        </p:nvSpPr>
        <p:spPr>
          <a:xfrm>
            <a:off x="2524100" y="2285992"/>
            <a:ext cx="2857520" cy="31432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внутренний</a:t>
            </a:r>
            <a:endParaRPr sz="2800" b="0" i="0" u="none" strike="noStrike" cap="none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организационная и социальная адаптация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(в коллективе, на новом рабочем месте, </a:t>
            </a:r>
            <a:b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правилам и нормам организации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lang="ru-RU" sz="16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" name="Google Shape;245;p43"/>
          <p:cNvSpPr txBox="1"/>
          <p:nvPr/>
        </p:nvSpPr>
        <p:spPr>
          <a:xfrm>
            <a:off x="6453190" y="2285992"/>
            <a:ext cx="2857520" cy="3214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внешний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профессиональная </a:t>
            </a:r>
            <a: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адаптация</a:t>
            </a:r>
            <a:b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20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(знакомство </a:t>
            </a:r>
            <a:b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направлениями, технологиями, инструментами 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формами </a:t>
            </a:r>
            <a:r>
              <a:rPr lang="ru-RU" sz="16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работы)</a:t>
            </a:r>
            <a:endParaRPr lang="ru-RU" sz="1600" dirty="0" smtClean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ru-RU" sz="20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 rotWithShape="1">
          <a:blip r:embed="rId3">
            <a:alphaModFix/>
          </a:blip>
          <a:srcRect t="-1910" b="1909"/>
          <a:stretch/>
        </p:blipFill>
        <p:spPr>
          <a:xfrm>
            <a:off x="238084" y="1643050"/>
            <a:ext cx="2365524" cy="41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1785926"/>
            <a:ext cx="1729300" cy="40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B3E7"/>
                </a:buClr>
                <a:buSzPts val="1000"/>
                <a:buFont typeface="Montserrat"/>
                <a:buNone/>
              </a:pPr>
              <a:t>6</a:t>
            </a:fld>
            <a:endParaRPr sz="1000" b="0" i="0" u="none" strike="noStrike" cap="none">
              <a:solidFill>
                <a:srgbClr val="69B3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952464" y="2357430"/>
            <a:ext cx="3643338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внутренних </a:t>
            </a:r>
            <a: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конфликтов</a:t>
            </a:r>
            <a:endParaRPr sz="2100" b="0" i="0" u="none" strike="noStrike" cap="none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952464" y="3643314"/>
            <a:ext cx="4252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Преодоление психологических проблем</a:t>
            </a:r>
            <a:endParaRPr sz="2100" b="0" i="0" u="none" strike="noStrike" cap="none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5"/>
          <p:cNvSpPr txBox="1"/>
          <p:nvPr/>
        </p:nvSpPr>
        <p:spPr>
          <a:xfrm>
            <a:off x="952464" y="4929198"/>
            <a:ext cx="7786742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со стрессом</a:t>
            </a:r>
            <a:r>
              <a:rPr lang="ru-RU" sz="2100" b="0" i="0" u="none" strike="noStrike" cap="none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, тревогой, </a:t>
            </a:r>
            <a: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 b="0" i="0" u="none" strike="noStrike" cap="none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напряжением</a:t>
            </a:r>
            <a:endParaRPr sz="2100" b="0" i="0" u="none" strike="noStrike" cap="none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5"/>
          <p:cNvSpPr/>
          <p:nvPr/>
        </p:nvSpPr>
        <p:spPr>
          <a:xfrm>
            <a:off x="521601" y="606625"/>
            <a:ext cx="631357" cy="841185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5"/>
          <p:cNvSpPr/>
          <p:nvPr/>
        </p:nvSpPr>
        <p:spPr>
          <a:xfrm>
            <a:off x="1294405" y="570323"/>
            <a:ext cx="9051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9"/>
              </a:buClr>
              <a:buSzPts val="5400"/>
              <a:buFont typeface="Montserrat SemiBold"/>
              <a:buNone/>
            </a:pPr>
            <a:r>
              <a:rPr lang="ru-RU" sz="38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Психолог</a:t>
            </a:r>
            <a:endParaRPr lang="ru-RU" sz="38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  <a:sym typeface="Montserrat Semi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34002E-CAA6-4A81-A533-FD404103E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96330" y="1643050"/>
            <a:ext cx="2603541" cy="4358868"/>
          </a:xfrm>
          <a:prstGeom prst="rect">
            <a:avLst/>
          </a:prstGeom>
        </p:spPr>
      </p:pic>
      <p:pic>
        <p:nvPicPr>
          <p:cNvPr id="13" name="Рисунок 23">
            <a:extLst>
              <a:ext uri="{FF2B5EF4-FFF2-40B4-BE49-F238E27FC236}">
                <a16:creationId xmlns:a16="http://schemas.microsoft.com/office/drawing/2014/main" xmlns="" id="{335241B8-53A4-4A0C-8103-89EE696394AA}"/>
              </a:ext>
            </a:extLst>
          </p:cNvPr>
          <p:cNvPicPr/>
          <p:nvPr/>
        </p:nvPicPr>
        <p:blipFill>
          <a:blip r:embed="rId9"/>
          <a:srcRect r="74411" b="-954"/>
          <a:stretch/>
        </p:blipFill>
        <p:spPr>
          <a:xfrm>
            <a:off x="6738942" y="214290"/>
            <a:ext cx="1868749" cy="581261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/>
          <p:nvPr/>
        </p:nvSpPr>
        <p:spPr>
          <a:xfrm>
            <a:off x="1166778" y="642918"/>
            <a:ext cx="965938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9"/>
              </a:buClr>
              <a:buSzPts val="2800"/>
              <a:buFont typeface="Montserrat SemiBold"/>
              <a:buNone/>
            </a:pPr>
            <a:r>
              <a:rPr lang="ru-RU" sz="3800" dirty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Триединая система </a:t>
            </a:r>
            <a:r>
              <a:rPr lang="ru-RU" sz="3800" dirty="0" smtClean="0">
                <a:solidFill>
                  <a:srgbClr val="004899"/>
                </a:solidFill>
                <a:latin typeface="Montserrat Medium"/>
                <a:ea typeface="Montserrat Medium"/>
                <a:cs typeface="Montserrat Medium"/>
                <a:sym typeface="Montserrat SemiBold"/>
              </a:rPr>
              <a:t>наставничества</a:t>
            </a:r>
            <a:endParaRPr lang="ru-RU" sz="3800" dirty="0">
              <a:solidFill>
                <a:srgbClr val="004899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281" name="Google Shape;281;p46"/>
          <p:cNvSpPr txBox="1">
            <a:spLocks noGrp="1"/>
          </p:cNvSpPr>
          <p:nvPr>
            <p:ph type="sldNum" idx="1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Font typeface="Montserrat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B3E7"/>
                </a:buClr>
                <a:buSzPts val="1000"/>
                <a:buFont typeface="Montserrat"/>
                <a:buNone/>
              </a:pPr>
              <a:t>7</a:t>
            </a:fld>
            <a:endParaRPr sz="1000" b="0" i="0" u="none" strike="noStrike" cap="none">
              <a:solidFill>
                <a:srgbClr val="69B3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6"/>
          <p:cNvSpPr/>
          <p:nvPr/>
        </p:nvSpPr>
        <p:spPr>
          <a:xfrm>
            <a:off x="2127081" y="1884492"/>
            <a:ext cx="3664200" cy="3678300"/>
          </a:xfrm>
          <a:prstGeom prst="ellipse">
            <a:avLst/>
          </a:prstGeom>
          <a:noFill/>
          <a:ln w="76200" cap="flat" cmpd="sng">
            <a:solidFill>
              <a:srgbClr val="0048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586551" y="5270763"/>
            <a:ext cx="2127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100" b="1" i="0" u="none" strike="noStrike" cap="none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Наставник</a:t>
            </a:r>
            <a:endParaRPr sz="2100" b="1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530421" y="1519800"/>
            <a:ext cx="2127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100" b="1" i="0" u="none" strike="noStrike" cap="none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Коуч</a:t>
            </a:r>
            <a:endParaRPr sz="2100" b="1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6"/>
          <p:cNvSpPr txBox="1"/>
          <p:nvPr/>
        </p:nvSpPr>
        <p:spPr>
          <a:xfrm>
            <a:off x="0" y="3192168"/>
            <a:ext cx="2127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100" b="1" i="0" u="none" strike="noStrike" cap="none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Психолог</a:t>
            </a:r>
            <a:endParaRPr sz="2100" b="1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557" y="2048899"/>
            <a:ext cx="1898779" cy="312998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1151937" y="5686772"/>
            <a:ext cx="1087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научит</a:t>
            </a:r>
            <a:endParaRPr sz="1500" b="0" i="1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6"/>
          <p:cNvSpPr txBox="1"/>
          <p:nvPr/>
        </p:nvSpPr>
        <p:spPr>
          <a:xfrm>
            <a:off x="765473" y="1929486"/>
            <a:ext cx="16569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направит</a:t>
            </a:r>
            <a:endParaRPr sz="1500" b="0" i="1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235039" y="3600125"/>
            <a:ext cx="16569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поддержит</a:t>
            </a:r>
            <a:endParaRPr sz="1500" b="0" i="1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7881950" y="1500174"/>
            <a:ext cx="3067155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Адаптация сотрудников</a:t>
            </a:r>
            <a:endParaRPr sz="2600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6"/>
          <p:cNvSpPr/>
          <p:nvPr/>
        </p:nvSpPr>
        <p:spPr>
          <a:xfrm>
            <a:off x="6953256" y="1643050"/>
            <a:ext cx="500066" cy="714380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7881950" y="3071810"/>
            <a:ext cx="3067155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700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Развитие персонала</a:t>
            </a:r>
            <a:endParaRPr sz="2700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7881950" y="4929198"/>
            <a:ext cx="35874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dirty="0">
                <a:solidFill>
                  <a:srgbClr val="004899"/>
                </a:solidFill>
                <a:latin typeface="Montserrat"/>
                <a:ea typeface="Montserrat"/>
                <a:cs typeface="Montserrat"/>
                <a:sym typeface="Montserrat"/>
              </a:rPr>
              <a:t>Преемственность поколений</a:t>
            </a:r>
            <a:endParaRPr sz="2600" i="0" u="none" strike="noStrike" cap="none">
              <a:solidFill>
                <a:srgbClr val="0048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255;p44"/>
          <p:cNvSpPr/>
          <p:nvPr/>
        </p:nvSpPr>
        <p:spPr>
          <a:xfrm>
            <a:off x="523836" y="571480"/>
            <a:ext cx="631357" cy="841185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92;p46"/>
          <p:cNvSpPr/>
          <p:nvPr/>
        </p:nvSpPr>
        <p:spPr>
          <a:xfrm>
            <a:off x="6953256" y="3214686"/>
            <a:ext cx="500066" cy="714380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92;p46"/>
          <p:cNvSpPr/>
          <p:nvPr/>
        </p:nvSpPr>
        <p:spPr>
          <a:xfrm>
            <a:off x="6953256" y="5072074"/>
            <a:ext cx="500066" cy="714380"/>
          </a:xfrm>
          <a:custGeom>
            <a:avLst/>
            <a:gdLst/>
            <a:ahLst/>
            <a:cxnLst/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>
            <a:noFill/>
          </a:ln>
          <a:effectLst>
            <a:outerShdw blurRad="127000" dist="38100" dir="5400000" algn="t" rotWithShape="0">
              <a:srgbClr val="0033A0">
                <a:alpha val="40000"/>
              </a:srgbClr>
            </a:outerShdw>
          </a:effectLst>
        </p:spPr>
        <p:txBody>
          <a:bodyPr spcFirstLastPara="1" wrap="square" lIns="18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/>
          <p:cNvPicPr preferRelativeResize="0"/>
          <p:nvPr/>
        </p:nvPicPr>
        <p:blipFill rotWithShape="1">
          <a:blip r:embed="rId3">
            <a:alphaModFix/>
          </a:blip>
          <a:srcRect l="8096"/>
          <a:stretch/>
        </p:blipFill>
        <p:spPr>
          <a:xfrm>
            <a:off x="-1" y="0"/>
            <a:ext cx="947792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756" y="0"/>
            <a:ext cx="820396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5349" y="175"/>
            <a:ext cx="8676650" cy="685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8"/>
          <p:cNvSpPr/>
          <p:nvPr/>
        </p:nvSpPr>
        <p:spPr>
          <a:xfrm>
            <a:off x="6031724" y="2323025"/>
            <a:ext cx="6273600" cy="1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9"/>
              </a:buClr>
              <a:buSzPts val="4000"/>
              <a:buFont typeface="Montserrat SemiBold"/>
              <a:buNone/>
            </a:pPr>
            <a:r>
              <a:rPr lang="ru-RU" sz="3200" b="0" i="0" u="none" strike="noStrike" cap="none">
                <a:solidFill>
                  <a:srgbClr val="0048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"Наставник, коуч, психолог: как удержать новичка?"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5635470" y="5906480"/>
            <a:ext cx="1662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81D"/>
              </a:buClr>
              <a:buSzPts val="1200"/>
              <a:buFont typeface="Montserrat"/>
              <a:buNone/>
            </a:pPr>
            <a:r>
              <a:rPr lang="ru-RU" sz="1200" b="0" i="0" u="none" strike="noStrike" cap="none">
                <a:solidFill>
                  <a:srgbClr val="E5481D"/>
                </a:solidFill>
                <a:latin typeface="Montserrat"/>
                <a:ea typeface="Montserrat"/>
                <a:cs typeface="Montserrat"/>
                <a:sym typeface="Montserrat"/>
              </a:rPr>
              <a:t>Сочи, сентябрь 2024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6000" y="692280"/>
            <a:ext cx="1121759" cy="4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5440" y="692280"/>
            <a:ext cx="1067760" cy="4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/>
          <p:nvPr/>
        </p:nvSpPr>
        <p:spPr>
          <a:xfrm>
            <a:off x="5635475" y="4576975"/>
            <a:ext cx="48768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600"/>
              <a:buFont typeface="Montserrat SemiBold"/>
              <a:buNone/>
            </a:pPr>
            <a:r>
              <a:rPr lang="ru-RU" sz="1600" b="1" i="0" u="none" strike="noStrike" cap="none">
                <a:solidFill>
                  <a:srgbClr val="69B3E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Ирина Павловна Варнавская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Font typeface="Montserrat"/>
              <a:buNone/>
            </a:pPr>
            <a:r>
              <a:rPr lang="ru-RU" sz="1200" b="0" i="0" u="none" strike="noStrike" cap="none">
                <a:solidFill>
                  <a:srgbClr val="69B3E7"/>
                </a:solidFill>
                <a:latin typeface="Montserrat"/>
                <a:ea typeface="Montserrat"/>
                <a:cs typeface="Montserrat"/>
                <a:sym typeface="Montserrat"/>
              </a:rPr>
              <a:t>Министр труда и социального развития Омской области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8" descr="Изображение выглядит как текст, знак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8440" y="692280"/>
            <a:ext cx="941040" cy="4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191</Words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Montserrat SemiBold</vt:lpstr>
      <vt:lpstr>Montserrat</vt:lpstr>
      <vt:lpstr>Times New Roman</vt:lpstr>
      <vt:lpstr>Montserrat Medium</vt:lpstr>
      <vt:lpstr>Calibri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Думанская</dc:creator>
  <cp:lastModifiedBy>obazuk</cp:lastModifiedBy>
  <cp:revision>7</cp:revision>
  <dcterms:modified xsi:type="dcterms:W3CDTF">2024-09-09T12:32:07Z</dcterms:modified>
</cp:coreProperties>
</file>