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image5.jpeg" ContentType="image/jpeg"/>
  <Override PartName="/ppt/charts/chart1.xml" ContentType="application/vnd.openxmlformats-officedocument.drawingml.chart+xml"/>
  <Override PartName="/ppt/charts/chart2.xml" ContentType="application/vnd.openxmlformats-officedocument.drawingml.char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174667"/>
          <c:y val="0.142285"/>
          <c:w val="0.650666"/>
          <c:h val="0.70293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кол-во</c:v>
                </c:pt>
              </c:strCache>
            </c:strRef>
          </c:tx>
          <c:spPr>
            <a:solidFill>
              <a:srgbClr val="FFFFFF"/>
            </a:solidFill>
            <a:ln w="19050" cap="flat">
              <a:solidFill>
                <a:srgbClr val="535353"/>
              </a:solidFill>
              <a:prstDash val="solid"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FFFFFF"/>
              </a:solidFill>
              <a:ln w="19050" cap="flat">
                <a:solidFill>
                  <a:srgbClr val="535353"/>
                </a:solidFill>
                <a:prstDash val="solid"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D45430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</c:dPt>
          <c:dPt>
            <c:idx val="2"/>
            <c:explosion val="0"/>
            <c:spPr>
              <a:solidFill>
                <a:srgbClr val="1C4794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</c:dPt>
          <c:dPt>
            <c:idx val="3"/>
            <c:explosion val="0"/>
            <c:spPr>
              <a:solidFill>
                <a:srgbClr val="7AB1E2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</c:dPt>
          <c:dLbls>
            <c:dLbl>
              <c:idx val="0"/>
              <c:numFmt formatCode="0.#" sourceLinked="0"/>
              <c:txPr>
                <a:bodyPr/>
                <a:lstStyle/>
                <a:p>
                  <a:pPr>
                    <a:defRPr b="0" i="0" strike="noStrike" sz="700" u="none">
                      <a:solidFill>
                        <a:srgbClr val="000000"/>
                      </a:solidFill>
                      <a:latin typeface="Montserrat Regular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.#" sourceLinked="0"/>
              <c:txPr>
                <a:bodyPr/>
                <a:lstStyle/>
                <a:p>
                  <a:pPr>
                    <a:defRPr b="0" i="0" strike="noStrike" sz="700" u="none">
                      <a:solidFill>
                        <a:srgbClr val="000000"/>
                      </a:solidFill>
                      <a:latin typeface="Montserrat Regular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" sourceLinked="0"/>
              <c:txPr>
                <a:bodyPr/>
                <a:lstStyle/>
                <a:p>
                  <a:pPr>
                    <a:defRPr b="0" i="0" strike="noStrike" sz="700" u="none">
                      <a:solidFill>
                        <a:srgbClr val="000000"/>
                      </a:solidFill>
                      <a:latin typeface="Montserrat Regular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" sourceLinked="0"/>
              <c:txPr>
                <a:bodyPr/>
                <a:lstStyle/>
                <a:p>
                  <a:pPr>
                    <a:defRPr b="0" i="0" strike="noStrike" sz="700" u="none">
                      <a:solidFill>
                        <a:srgbClr val="000000"/>
                      </a:solidFill>
                      <a:latin typeface="Montserrat Regular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#" sourceLinked="0"/>
            <c:txPr>
              <a:bodyPr/>
              <a:lstStyle/>
              <a:p>
                <a:pPr>
                  <a:defRPr b="0" i="0" strike="noStrike" sz="700" u="none">
                    <a:solidFill>
                      <a:srgbClr val="000000"/>
                    </a:solidFill>
                    <a:latin typeface="Montserrat Regular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noFill/>
                <a:ln w="9525" cap="flat">
                  <a:solidFill>
                    <a:srgbClr val="A6A6A6"/>
                  </a:solidFill>
                  <a:prstDash val="solid"/>
                  <a:round/>
                </a:ln>
                <a:effectLst/>
              </c:spPr>
            </c:leaderLines>
          </c:dLbls>
          <c:cat>
            <c:strRef>
              <c:f>Sheet1!$B$1:$E$1</c:f>
              <c:strCache>
                <c:ptCount val="4"/>
                <c:pt idx="0">
                  <c:v>18-20</c:v>
                </c:pt>
                <c:pt idx="1">
                  <c:v>21-25</c:v>
                </c:pt>
                <c:pt idx="2">
                  <c:v>25-30</c:v>
                </c:pt>
                <c:pt idx="3">
                  <c:v>31-35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3.300000</c:v>
                </c:pt>
                <c:pt idx="1">
                  <c:v>21.700000</c:v>
                </c:pt>
                <c:pt idx="2">
                  <c:v>25.000000</c:v>
                </c:pt>
                <c:pt idx="3">
                  <c:v>50.000000</c:v>
                </c:pt>
              </c:numCache>
            </c:numRef>
          </c:val>
        </c:ser>
        <c:firstSliceAng val="0"/>
        <c:holeSize val="39"/>
      </c:doughnut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"/>
          <c:y val="0.885094"/>
          <c:w val="1"/>
          <c:h val="0.0762826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1200" u="none">
              <a:solidFill>
                <a:srgbClr val="0033A0"/>
              </a:solidFill>
              <a:latin typeface="Montserrat Regular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1" i="0" strike="noStrike" sz="1400" u="none">
                <a:solidFill>
                  <a:srgbClr val="1C4794"/>
                </a:solidFill>
                <a:latin typeface="Montserrat-SemiBold"/>
              </a:defRPr>
            </a:pPr>
            <a:r>
              <a:rPr b="1" i="0" strike="noStrike" sz="1400" u="none">
                <a:solidFill>
                  <a:srgbClr val="1C4794"/>
                </a:solidFill>
                <a:latin typeface="Montserrat-SemiBold"/>
              </a:rPr>
              <a:t>Кол-во студентов, прошедших практику  в Центре занятости населения</a:t>
            </a:r>
          </a:p>
        </c:rich>
      </c:tx>
      <c:layout>
        <c:manualLayout>
          <c:xMode val="edge"/>
          <c:yMode val="edge"/>
          <c:x val="0.12893"/>
          <c:y val="0"/>
          <c:w val="0.742141"/>
          <c:h val="0.152472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0681672"/>
          <c:y val="0.152472"/>
          <c:w val="0.926833"/>
          <c:h val="0.77343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количество студентов</c:v>
                </c:pt>
              </c:strCache>
            </c:strRef>
          </c:tx>
          <c:spPr>
            <a:solidFill>
              <a:srgbClr val="7AB1E2"/>
            </a:solidFill>
            <a:ln w="19050" cap="flat">
              <a:noFill/>
              <a:miter lim="400000"/>
            </a:ln>
            <a:effectLst>
              <a:outerShdw sx="100000" sy="100000" kx="0" ky="0" algn="tl" rotWithShape="1" blurRad="127000" dist="134595" dir="18900000">
                <a:srgbClr val="D2D2D2">
                  <a:alpha val="71176"/>
                </a:srgbClr>
              </a:outerShdw>
            </a:effectLst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b="1" i="0" strike="noStrike" sz="1600" u="none">
                    <a:solidFill>
                      <a:srgbClr val="FFFFFF"/>
                    </a:solidFill>
                    <a:latin typeface="Montserrat-SemiBold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2023</c:v>
                </c:pt>
                <c:pt idx="1">
                  <c:v>2024</c:v>
                </c:pt>
              </c:strCache>
            </c:strRef>
          </c:cat>
          <c:val>
            <c:numRef>
              <c:f>Sheet1!$B$2:$B$3</c:f>
              <c:numCache>
                <c:ptCount val="2"/>
                <c:pt idx="0">
                  <c:v>8.000000</c:v>
                </c:pt>
                <c:pt idx="1">
                  <c:v>35.000000</c:v>
                </c:pt>
              </c:numCache>
            </c:numRef>
          </c:val>
        </c:ser>
        <c:gapWidth val="150"/>
        <c:overlap val="10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A7A7A7"/>
            </a:solidFill>
            <a:prstDash val="solid"/>
            <a:round/>
          </a:ln>
        </c:spPr>
        <c:txPr>
          <a:bodyPr rot="0"/>
          <a:lstStyle/>
          <a:p>
            <a:pPr>
              <a:defRPr b="1" i="0" strike="noStrike" sz="1200" u="none">
                <a:solidFill>
                  <a:srgbClr val="034896"/>
                </a:solidFill>
                <a:latin typeface="Montserrat-SemiBold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b="1" i="0" strike="noStrike" sz="1200" u="none">
                <a:solidFill>
                  <a:srgbClr val="034896"/>
                </a:solidFill>
                <a:latin typeface="Montserrat-SemiBold"/>
              </a:defRPr>
            </a:pPr>
          </a:p>
        </c:txPr>
        <c:crossAx val="2094734552"/>
        <c:crosses val="autoZero"/>
        <c:crossBetween val="between"/>
        <c:majorUnit val="10"/>
        <c:minorUnit val="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349109"/>
          <c:y val="0.942655"/>
          <c:w val="0.295383"/>
          <c:h val="0.0573447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1" i="0" strike="noStrike" sz="1200" u="none">
              <a:solidFill>
                <a:srgbClr val="034896"/>
              </a:solidFill>
              <a:latin typeface="Montserrat-SemiBold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1" name="Shape 9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6" descr="Graphic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7846" y="367450"/>
            <a:ext cx="1098691" cy="432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Graphic 6" descr="Graphic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07846" y="367450"/>
            <a:ext cx="1098691" cy="432001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rcRect l="5314" t="0" r="16908" b="0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899">
              <a:alpha val="8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6" name="Рисунок 5" descr="Рисунок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28165" y="357291"/>
            <a:ext cx="1080001" cy="43200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89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55" name="Рисунок 5" descr="Рисунок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28165" y="357291"/>
            <a:ext cx="1080001" cy="432000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Рисунок 5" descr="Рисунок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28165" y="357291"/>
            <a:ext cx="1080001" cy="43200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653168">
              <a:defRPr spc="0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609479" y="1604519"/>
            <a:ext cx="10972442" cy="39772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231428" indent="-123428" defTabSz="653168">
              <a:buSzTx/>
              <a:buFontTx/>
              <a:buNone/>
              <a:defRPr spc="0" sz="2000">
                <a:latin typeface="Arial"/>
                <a:ea typeface="Arial"/>
                <a:cs typeface="Arial"/>
                <a:sym typeface="Arial"/>
              </a:defRPr>
            </a:lvl1pPr>
            <a:lvl2pPr marL="864033" indent="-324012" defTabSz="653168">
              <a:buSzPct val="75000"/>
              <a:buFontTx/>
              <a:buChar char="−"/>
              <a:defRPr spc="0" sz="2000">
                <a:latin typeface="Arial"/>
                <a:ea typeface="Arial"/>
                <a:cs typeface="Arial"/>
                <a:sym typeface="Arial"/>
              </a:defRPr>
            </a:lvl2pPr>
            <a:lvl3pPr marL="1328053" indent="-320012" defTabSz="653168">
              <a:buSzPct val="45000"/>
              <a:buFontTx/>
              <a:buChar char="●"/>
              <a:defRPr spc="0" sz="2000">
                <a:latin typeface="Arial"/>
                <a:ea typeface="Arial"/>
                <a:cs typeface="Arial"/>
                <a:sym typeface="Arial"/>
              </a:defRPr>
            </a:lvl3pPr>
            <a:lvl4pPr marL="1752070" indent="-240008" defTabSz="653168">
              <a:buSzPct val="75000"/>
              <a:buFontTx/>
              <a:buChar char="−"/>
              <a:defRPr spc="0" sz="2000">
                <a:latin typeface="Arial"/>
                <a:ea typeface="Arial"/>
                <a:cs typeface="Arial"/>
                <a:sym typeface="Arial"/>
              </a:defRPr>
            </a:lvl4pPr>
            <a:lvl5pPr marL="2160085" indent="-216007" defTabSz="653168">
              <a:buSzPct val="45000"/>
              <a:buFontTx/>
              <a:buChar char="●"/>
              <a:defRPr spc="0"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xfrm>
            <a:off x="11172074" y="6453709"/>
            <a:ext cx="179806" cy="168863"/>
          </a:xfrm>
          <a:prstGeom prst="rect">
            <a:avLst/>
          </a:prstGeom>
        </p:spPr>
        <p:txBody>
          <a:bodyPr lIns="32142" tIns="32142" rIns="32142" bIns="32142" anchor="ctr"/>
          <a:lstStyle>
            <a:lvl1pPr algn="r" defTabSz="767951">
              <a:defRPr spc="0" sz="800">
                <a:solidFill>
                  <a:srgbClr val="8B8B8B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Слайд_Работа Росс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"/>
          <p:cNvSpPr txBox="1"/>
          <p:nvPr>
            <p:ph type="sldNum" sz="quarter" idx="2"/>
          </p:nvPr>
        </p:nvSpPr>
        <p:spPr>
          <a:xfrm>
            <a:off x="11690004" y="6580737"/>
            <a:ext cx="180551" cy="191287"/>
          </a:xfrm>
          <a:prstGeom prst="rect">
            <a:avLst/>
          </a:prstGeom>
        </p:spPr>
        <p:txBody>
          <a:bodyPr lIns="32142" tIns="32142" rIns="32142" bIns="32142" anchor="ctr"/>
          <a:lstStyle>
            <a:lvl1pPr algn="r" defTabSz="767951">
              <a:defRPr spc="0" sz="800">
                <a:solidFill>
                  <a:srgbClr val="CF452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82" name="Graphic 6" descr="Graphic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85775" y="242213"/>
            <a:ext cx="784779" cy="308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Рисунок 38" descr="Рисунок 38"/>
          <p:cNvPicPr>
            <a:picLocks noChangeAspect="1"/>
          </p:cNvPicPr>
          <p:nvPr/>
        </p:nvPicPr>
        <p:blipFill>
          <a:blip r:embed="rId3">
            <a:alphaModFix amt="5000"/>
            <a:extLst/>
          </a:blip>
          <a:stretch>
            <a:fillRect/>
          </a:stretch>
        </p:blipFill>
        <p:spPr>
          <a:xfrm>
            <a:off x="-1" y="5215667"/>
            <a:ext cx="1683773" cy="1761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Рисунок 40" descr="Рисунок 40"/>
          <p:cNvPicPr>
            <a:picLocks noChangeAspect="1"/>
          </p:cNvPicPr>
          <p:nvPr/>
        </p:nvPicPr>
        <p:blipFill>
          <a:blip r:embed="rId4">
            <a:alphaModFix amt="5000"/>
            <a:extLst/>
          </a:blip>
          <a:stretch>
            <a:fillRect/>
          </a:stretch>
        </p:blipFill>
        <p:spPr>
          <a:xfrm>
            <a:off x="10499854" y="-1"/>
            <a:ext cx="1852458" cy="13224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 descr="Рисунок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Graphic 6" descr="Graphic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07846" y="367450"/>
            <a:ext cx="1098691" cy="4320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11835383" y="6504306"/>
            <a:ext cx="233808" cy="2565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69B3E7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chart" Target="../charts/char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chart" Target="../charts/char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bmp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dTPeYgpubqU.jpeg" descr="dTPeYgpubqU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814713" y="-83264"/>
            <a:ext cx="10045398" cy="7024528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Рисунок 3" descr="Рисунок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98145" y="0"/>
            <a:ext cx="959425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tangle 59"/>
          <p:cNvSpPr txBox="1"/>
          <p:nvPr/>
        </p:nvSpPr>
        <p:spPr>
          <a:xfrm>
            <a:off x="5679962" y="2813050"/>
            <a:ext cx="6179552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pc="-1" sz="4000">
                <a:solidFill>
                  <a:srgbClr val="004899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/>
            <a:r>
              <a:t>Молодо — НЕ зелено</a:t>
            </a:r>
          </a:p>
        </p:txBody>
      </p:sp>
      <p:sp>
        <p:nvSpPr>
          <p:cNvPr id="96" name="TextBox 7"/>
          <p:cNvSpPr txBox="1"/>
          <p:nvPr/>
        </p:nvSpPr>
        <p:spPr>
          <a:xfrm>
            <a:off x="6096000" y="6234433"/>
            <a:ext cx="1626490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1075131">
              <a:defRPr spc="-1" sz="1200">
                <a:solidFill>
                  <a:srgbClr val="E5481D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Сочи, сентябрь 2024</a:t>
            </a:r>
          </a:p>
        </p:txBody>
      </p:sp>
      <p:pic>
        <p:nvPicPr>
          <p:cNvPr id="97" name="Graphic 6" descr="Graphic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65979" y="692151"/>
            <a:ext cx="1122255" cy="441267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Рисунок 10" descr="Рисунок 1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75475" y="692151"/>
            <a:ext cx="1068184" cy="441267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extBox 12"/>
          <p:cNvSpPr txBox="1"/>
          <p:nvPr/>
        </p:nvSpPr>
        <p:spPr>
          <a:xfrm>
            <a:off x="5740400" y="4523741"/>
            <a:ext cx="5640062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b="1" sz="1600">
                <a:solidFill>
                  <a:srgbClr val="69B3E7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t>Татьяна Иванова</a:t>
            </a:r>
          </a:p>
          <a:p>
            <a:pPr>
              <a:defRPr sz="1600">
                <a:solidFill>
                  <a:srgbClr val="69B3E7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И.о. Директора — первый заместитель директора Центра занятости населения Санкт-Петербурга </a:t>
            </a:r>
          </a:p>
        </p:txBody>
      </p:sp>
      <p:pic>
        <p:nvPicPr>
          <p:cNvPr id="100" name="Рисунок 6" descr="Рисунок 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938259" y="692151"/>
            <a:ext cx="941459" cy="436681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Rectangle 59"/>
          <p:cNvSpPr txBox="1"/>
          <p:nvPr/>
        </p:nvSpPr>
        <p:spPr>
          <a:xfrm>
            <a:off x="5679962" y="3436275"/>
            <a:ext cx="6179552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i="1" spc="0" sz="3200">
                <a:solidFill>
                  <a:srgbClr val="004899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/>
            <a:r>
              <a:t>Карьерные старты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Прямоугольник 4"/>
          <p:cNvSpPr/>
          <p:nvPr/>
        </p:nvSpPr>
        <p:spPr>
          <a:xfrm>
            <a:off x="542459" y="3887147"/>
            <a:ext cx="5102470" cy="1829559"/>
          </a:xfrm>
          <a:prstGeom prst="rect">
            <a:avLst/>
          </a:prstGeom>
          <a:blipFill>
            <a:blip r:embed="rId2">
              <a:alphaModFix amt="45086"/>
            </a:blip>
          </a:blipFill>
          <a:ln w="12700">
            <a:solidFill>
              <a:srgbClr val="FFFFFF">
                <a:alpha val="45086"/>
              </a:srgbClr>
            </a:solidFill>
            <a:miter lim="400000"/>
          </a:ln>
        </p:spPr>
        <p:txBody>
          <a:bodyPr lIns="45718" tIns="45718" rIns="45718" bIns="45718" anchor="ctr"/>
          <a:lstStyle/>
          <a:p>
            <a:pPr algn="ctr" defTabSz="575963">
              <a:defRPr sz="4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</a:p>
        </p:txBody>
      </p:sp>
      <p:sp>
        <p:nvSpPr>
          <p:cNvPr id="104" name="TextBox 5"/>
          <p:cNvSpPr txBox="1"/>
          <p:nvPr/>
        </p:nvSpPr>
        <p:spPr>
          <a:xfrm>
            <a:off x="415719" y="317804"/>
            <a:ext cx="8960857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pc="-1" sz="2800">
                <a:solidFill>
                  <a:srgbClr val="004899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/>
            <a:r>
              <a:t>Возраст персонала</a:t>
            </a:r>
          </a:p>
        </p:txBody>
      </p:sp>
      <p:sp>
        <p:nvSpPr>
          <p:cNvPr id="105" name="Slide Number Placeholder 5"/>
          <p:cNvSpPr txBox="1"/>
          <p:nvPr>
            <p:ph type="sldNum" sz="quarter" idx="4294967295"/>
          </p:nvPr>
        </p:nvSpPr>
        <p:spPr>
          <a:xfrm>
            <a:off x="11864149" y="6504306"/>
            <a:ext cx="176277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6" name="Полилиния 11"/>
          <p:cNvSpPr/>
          <p:nvPr/>
        </p:nvSpPr>
        <p:spPr>
          <a:xfrm>
            <a:off x="731721" y="2106143"/>
            <a:ext cx="810337" cy="9541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8" h="21464" fill="norm" stroke="1" extrusionOk="0">
                <a:moveTo>
                  <a:pt x="0" y="962"/>
                </a:moveTo>
                <a:lnTo>
                  <a:pt x="0" y="20499"/>
                </a:lnTo>
                <a:cubicBezTo>
                  <a:pt x="-1" y="21031"/>
                  <a:pt x="507" y="21463"/>
                  <a:pt x="1134" y="21464"/>
                </a:cubicBezTo>
                <a:cubicBezTo>
                  <a:pt x="1341" y="21464"/>
                  <a:pt x="1544" y="21416"/>
                  <a:pt x="1722" y="21326"/>
                </a:cubicBezTo>
                <a:lnTo>
                  <a:pt x="20886" y="11550"/>
                </a:lnTo>
                <a:cubicBezTo>
                  <a:pt x="21424" y="11276"/>
                  <a:pt x="21599" y="10685"/>
                  <a:pt x="21276" y="10229"/>
                </a:cubicBezTo>
                <a:cubicBezTo>
                  <a:pt x="21180" y="10093"/>
                  <a:pt x="21046" y="9980"/>
                  <a:pt x="20886" y="9898"/>
                </a:cubicBezTo>
                <a:lnTo>
                  <a:pt x="1722" y="138"/>
                </a:lnTo>
                <a:cubicBezTo>
                  <a:pt x="1184" y="-136"/>
                  <a:pt x="486" y="11"/>
                  <a:pt x="163" y="467"/>
                </a:cubicBezTo>
                <a:cubicBezTo>
                  <a:pt x="56" y="617"/>
                  <a:pt x="0" y="788"/>
                  <a:pt x="0" y="962"/>
                </a:cubicBezTo>
                <a:close/>
              </a:path>
            </a:pathLst>
          </a:custGeom>
          <a:solidFill>
            <a:srgbClr val="69B3E7"/>
          </a:solidFill>
          <a:ln w="12700">
            <a:miter lim="400000"/>
          </a:ln>
          <a:effectLst>
            <a:outerShdw sx="100000" sy="100000" kx="0" ky="0" algn="b" rotWithShape="0" blurRad="101600" dist="25400" dir="5400000">
              <a:srgbClr val="0033A0">
                <a:alpha val="40000"/>
              </a:srgbClr>
            </a:outerShdw>
          </a:effectLst>
        </p:spPr>
        <p:txBody>
          <a:bodyPr lIns="45719" rIns="45719" anchor="ctr"/>
          <a:lstStyle/>
          <a:p>
            <a:pPr>
              <a:defRPr b="1" spc="-1" sz="6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</a:p>
        </p:txBody>
      </p:sp>
      <p:sp>
        <p:nvSpPr>
          <p:cNvPr id="107" name="TextBox 11"/>
          <p:cNvSpPr txBox="1"/>
          <p:nvPr/>
        </p:nvSpPr>
        <p:spPr>
          <a:xfrm>
            <a:off x="1756737" y="2264427"/>
            <a:ext cx="2290334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500">
                <a:solidFill>
                  <a:srgbClr val="7AB1E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49,78 лет</a:t>
            </a:r>
          </a:p>
        </p:txBody>
      </p:sp>
      <p:sp>
        <p:nvSpPr>
          <p:cNvPr id="108" name="TextBox 11"/>
          <p:cNvSpPr txBox="1"/>
          <p:nvPr/>
        </p:nvSpPr>
        <p:spPr>
          <a:xfrm>
            <a:off x="1328285" y="2920516"/>
            <a:ext cx="3147238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средний возраст сотрудников</a:t>
            </a:r>
          </a:p>
        </p:txBody>
      </p:sp>
      <p:sp>
        <p:nvSpPr>
          <p:cNvPr id="109" name="TextBox 11"/>
          <p:cNvSpPr txBox="1"/>
          <p:nvPr/>
        </p:nvSpPr>
        <p:spPr>
          <a:xfrm>
            <a:off x="790652" y="4178356"/>
            <a:ext cx="3147237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>
                <a:solidFill>
                  <a:srgbClr val="D45430"/>
                </a:solidFill>
              </a:rPr>
              <a:t>Количество сотрудников </a:t>
            </a:r>
            <a:br/>
            <a:r>
              <a:rPr>
                <a:latin typeface="Montserrat Regular"/>
                <a:ea typeface="Montserrat Regular"/>
                <a:cs typeface="Montserrat Regular"/>
                <a:sym typeface="Montserrat Regular"/>
              </a:rPr>
              <a:t>(на 05.08.2024)</a:t>
            </a:r>
          </a:p>
        </p:txBody>
      </p:sp>
      <p:sp>
        <p:nvSpPr>
          <p:cNvPr id="110" name="TextBox 11"/>
          <p:cNvSpPr txBox="1"/>
          <p:nvPr/>
        </p:nvSpPr>
        <p:spPr>
          <a:xfrm>
            <a:off x="790652" y="4864156"/>
            <a:ext cx="3147237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>
                <a:solidFill>
                  <a:srgbClr val="D45430"/>
                </a:solidFill>
              </a:rPr>
              <a:t>Молодежь до 35 лет</a:t>
            </a:r>
            <a:br/>
            <a:r>
              <a:rPr>
                <a:latin typeface="Montserrat Regular"/>
                <a:ea typeface="Montserrat Regular"/>
                <a:cs typeface="Montserrat Regular"/>
                <a:sym typeface="Montserrat Regular"/>
              </a:rPr>
              <a:t>(включительно)</a:t>
            </a:r>
          </a:p>
        </p:txBody>
      </p:sp>
      <p:sp>
        <p:nvSpPr>
          <p:cNvPr id="111" name="TextBox 11"/>
          <p:cNvSpPr txBox="1"/>
          <p:nvPr/>
        </p:nvSpPr>
        <p:spPr>
          <a:xfrm>
            <a:off x="3957529" y="4178356"/>
            <a:ext cx="1324192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1C4794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612 человек</a:t>
            </a:r>
          </a:p>
        </p:txBody>
      </p:sp>
      <p:sp>
        <p:nvSpPr>
          <p:cNvPr id="112" name="TextBox 11"/>
          <p:cNvSpPr txBox="1"/>
          <p:nvPr/>
        </p:nvSpPr>
        <p:spPr>
          <a:xfrm>
            <a:off x="3957529" y="4876856"/>
            <a:ext cx="1517536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1C4794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60 человек (9,8%)</a:t>
            </a:r>
          </a:p>
        </p:txBody>
      </p:sp>
      <p:graphicFrame>
        <p:nvGraphicFramePr>
          <p:cNvPr id="113" name="Диаграмма 36"/>
          <p:cNvGraphicFramePr/>
          <p:nvPr/>
        </p:nvGraphicFramePr>
        <p:xfrm>
          <a:off x="6552395" y="2944569"/>
          <a:ext cx="4084456" cy="3714714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14" name="TextBox 11"/>
          <p:cNvSpPr txBox="1"/>
          <p:nvPr/>
        </p:nvSpPr>
        <p:spPr>
          <a:xfrm>
            <a:off x="6517147" y="2157397"/>
            <a:ext cx="4154952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1C4794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Количество сотрудников из числа молодежи по возрастным категориям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Прямоугольник 4"/>
          <p:cNvSpPr/>
          <p:nvPr/>
        </p:nvSpPr>
        <p:spPr>
          <a:xfrm>
            <a:off x="1011138" y="2673256"/>
            <a:ext cx="7014063" cy="3251365"/>
          </a:xfrm>
          <a:prstGeom prst="rect">
            <a:avLst/>
          </a:prstGeom>
          <a:blipFill>
            <a:blip r:embed="rId2">
              <a:alphaModFix amt="35340"/>
            </a:blip>
          </a:blipFill>
          <a:ln w="12700">
            <a:solidFill>
              <a:srgbClr val="FFFFFF">
                <a:alpha val="35340"/>
              </a:srgbClr>
            </a:solidFill>
            <a:miter lim="400000"/>
          </a:ln>
        </p:spPr>
        <p:txBody>
          <a:bodyPr lIns="45718" tIns="45718" rIns="45718" bIns="45718" anchor="ctr"/>
          <a:lstStyle/>
          <a:p>
            <a:pPr algn="ctr" defTabSz="575963">
              <a:defRPr sz="4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</a:p>
        </p:txBody>
      </p:sp>
      <p:graphicFrame>
        <p:nvGraphicFramePr>
          <p:cNvPr id="117" name="Диаграмма 8"/>
          <p:cNvGraphicFramePr/>
          <p:nvPr/>
        </p:nvGraphicFramePr>
        <p:xfrm>
          <a:off x="415531" y="1981922"/>
          <a:ext cx="8612966" cy="4247996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18" name="TextBox 5"/>
          <p:cNvSpPr txBox="1"/>
          <p:nvPr/>
        </p:nvSpPr>
        <p:spPr>
          <a:xfrm>
            <a:off x="415719" y="317804"/>
            <a:ext cx="8960857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pc="-1" sz="2800">
                <a:solidFill>
                  <a:srgbClr val="004899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/>
            <a:r>
              <a:t>Практика</a:t>
            </a:r>
          </a:p>
        </p:txBody>
      </p:sp>
      <p:sp>
        <p:nvSpPr>
          <p:cNvPr id="119" name="Slide Number Placeholder 5"/>
          <p:cNvSpPr txBox="1"/>
          <p:nvPr>
            <p:ph type="sldNum" sz="quarter" idx="4294967295"/>
          </p:nvPr>
        </p:nvSpPr>
        <p:spPr>
          <a:xfrm>
            <a:off x="11864403" y="6504306"/>
            <a:ext cx="175769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0" name="TextBox 7"/>
          <p:cNvSpPr txBox="1"/>
          <p:nvPr/>
        </p:nvSpPr>
        <p:spPr>
          <a:xfrm>
            <a:off x="415719" y="777544"/>
            <a:ext cx="8960857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pc="-1" sz="1600">
                <a:solidFill>
                  <a:srgbClr val="00489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Анализ практики студентов</a:t>
            </a:r>
          </a:p>
        </p:txBody>
      </p:sp>
      <p:sp>
        <p:nvSpPr>
          <p:cNvPr id="121" name="Левая фигурная скобка 10"/>
          <p:cNvSpPr/>
          <p:nvPr/>
        </p:nvSpPr>
        <p:spPr>
          <a:xfrm rot="5400000">
            <a:off x="5175588" y="1928611"/>
            <a:ext cx="332740" cy="52530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555"/>
                  <a:pt x="10800" y="21499"/>
                </a:cubicBezTo>
                <a:lnTo>
                  <a:pt x="10800" y="10901"/>
                </a:lnTo>
                <a:cubicBezTo>
                  <a:pt x="10800" y="10845"/>
                  <a:pt x="5965" y="10800"/>
                  <a:pt x="0" y="10800"/>
                </a:cubicBezTo>
                <a:cubicBezTo>
                  <a:pt x="5965" y="10800"/>
                  <a:pt x="10800" y="10755"/>
                  <a:pt x="10800" y="10699"/>
                </a:cubicBezTo>
                <a:lnTo>
                  <a:pt x="10800" y="101"/>
                </a:lnTo>
                <a:cubicBezTo>
                  <a:pt x="10800" y="45"/>
                  <a:pt x="15635" y="0"/>
                  <a:pt x="21600" y="0"/>
                </a:cubicBezTo>
              </a:path>
            </a:pathLst>
          </a:custGeom>
          <a:ln w="22225">
            <a:solidFill>
              <a:srgbClr val="1C4794"/>
            </a:solidFill>
            <a:miter/>
          </a:ln>
        </p:spPr>
        <p:txBody>
          <a:bodyPr lIns="45719" rIns="45719" anchor="ctr"/>
          <a:lstStyle/>
          <a:p>
            <a:pPr algn="ctr"/>
          </a:p>
        </p:txBody>
      </p:sp>
      <p:grpSp>
        <p:nvGrpSpPr>
          <p:cNvPr id="124" name="Скругленный прямоугольник 48"/>
          <p:cNvGrpSpPr/>
          <p:nvPr/>
        </p:nvGrpSpPr>
        <p:grpSpPr>
          <a:xfrm>
            <a:off x="4516863" y="3411363"/>
            <a:ext cx="1650190" cy="1194939"/>
            <a:chOff x="0" y="0"/>
            <a:chExt cx="1650189" cy="1194938"/>
          </a:xfrm>
        </p:grpSpPr>
        <p:sp>
          <p:nvSpPr>
            <p:cNvPr id="122" name="Rounded Rectangle"/>
            <p:cNvSpPr/>
            <p:nvPr/>
          </p:nvSpPr>
          <p:spPr>
            <a:xfrm>
              <a:off x="97756" y="282022"/>
              <a:ext cx="1454677" cy="630894"/>
            </a:xfrm>
            <a:prstGeom prst="roundRect">
              <a:avLst>
                <a:gd name="adj" fmla="val 16667"/>
              </a:avLst>
            </a:prstGeom>
            <a:solidFill>
              <a:srgbClr val="E5481D"/>
            </a:solidFill>
            <a:ln w="12700" cap="flat">
              <a:solidFill>
                <a:srgbClr val="DEE6F5"/>
              </a:solidFill>
              <a:prstDash val="solid"/>
              <a:miter lim="800000"/>
            </a:ln>
            <a:effectLst>
              <a:outerShdw sx="100000" sy="100000" kx="0" ky="0" algn="b" rotWithShape="0" blurRad="50800" dist="25400" dir="2700000">
                <a:srgbClr val="80808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23" name="+27 человек"/>
            <p:cNvSpPr txBox="1"/>
            <p:nvPr/>
          </p:nvSpPr>
          <p:spPr>
            <a:xfrm>
              <a:off x="0" y="0"/>
              <a:ext cx="1650190" cy="1194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6000" tIns="36000" rIns="36000" bIns="36000" numCol="1" anchor="ctr">
              <a:noAutofit/>
            </a:bodyPr>
            <a:lstStyle>
              <a:lvl1pPr algn="ctr">
                <a:defRPr b="1" sz="160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pPr/>
              <a:r>
                <a:t>+27 человек</a:t>
              </a:r>
            </a:p>
          </p:txBody>
        </p:sp>
      </p:grpSp>
      <p:sp>
        <p:nvSpPr>
          <p:cNvPr id="125" name="Прямоугольник 4"/>
          <p:cNvSpPr/>
          <p:nvPr/>
        </p:nvSpPr>
        <p:spPr>
          <a:xfrm>
            <a:off x="2664890" y="4798233"/>
            <a:ext cx="5354136" cy="657854"/>
          </a:xfrm>
          <a:prstGeom prst="rect">
            <a:avLst/>
          </a:prstGeom>
          <a:blipFill>
            <a:blip r:embed="rId2">
              <a:alphaModFix amt="39062"/>
            </a:blip>
          </a:blipFill>
          <a:ln w="12700">
            <a:solidFill>
              <a:srgbClr val="FFFFFF">
                <a:alpha val="39062"/>
              </a:srgbClr>
            </a:solidFill>
            <a:miter lim="400000"/>
          </a:ln>
        </p:spPr>
        <p:txBody>
          <a:bodyPr lIns="45718" tIns="45718" rIns="45718" bIns="45718" anchor="ctr"/>
          <a:lstStyle/>
          <a:p>
            <a:pPr algn="ctr" defTabSz="575963">
              <a:defRPr sz="4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6"/>
          <p:cNvSpPr txBox="1"/>
          <p:nvPr/>
        </p:nvSpPr>
        <p:spPr>
          <a:xfrm>
            <a:off x="415719" y="317804"/>
            <a:ext cx="8960857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pc="-1" sz="2800">
                <a:solidFill>
                  <a:srgbClr val="004899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/>
            <a:r>
              <a:t>Кого и откуда принимаем</a:t>
            </a:r>
          </a:p>
        </p:txBody>
      </p:sp>
      <p:sp>
        <p:nvSpPr>
          <p:cNvPr id="128" name="TextBox 7"/>
          <p:cNvSpPr txBox="1"/>
          <p:nvPr/>
        </p:nvSpPr>
        <p:spPr>
          <a:xfrm>
            <a:off x="415719" y="777544"/>
            <a:ext cx="8960857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pc="-1" sz="1600">
                <a:solidFill>
                  <a:srgbClr val="00489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2024 год</a:t>
            </a:r>
          </a:p>
        </p:txBody>
      </p:sp>
      <p:sp>
        <p:nvSpPr>
          <p:cNvPr id="129" name="Slide Number Placeholder 5"/>
          <p:cNvSpPr txBox="1"/>
          <p:nvPr>
            <p:ph type="sldNum" sz="quarter" idx="4294967295"/>
          </p:nvPr>
        </p:nvSpPr>
        <p:spPr>
          <a:xfrm>
            <a:off x="11858244" y="6504306"/>
            <a:ext cx="188087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33" name="Group"/>
          <p:cNvGrpSpPr/>
          <p:nvPr/>
        </p:nvGrpSpPr>
        <p:grpSpPr>
          <a:xfrm>
            <a:off x="6415481" y="3090152"/>
            <a:ext cx="5288912" cy="1953630"/>
            <a:chOff x="0" y="0"/>
            <a:chExt cx="5288911" cy="1953628"/>
          </a:xfrm>
        </p:grpSpPr>
        <p:sp>
          <p:nvSpPr>
            <p:cNvPr id="130" name="Прямоугольник 4"/>
            <p:cNvSpPr/>
            <p:nvPr/>
          </p:nvSpPr>
          <p:spPr>
            <a:xfrm>
              <a:off x="227988" y="0"/>
              <a:ext cx="5060924" cy="1814694"/>
            </a:xfrm>
            <a:prstGeom prst="rect">
              <a:avLst/>
            </a:prstGeom>
            <a:blipFill rotWithShape="1">
              <a:blip r:embed="rId2">
                <a:alphaModFix amt="5000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075131">
                <a:defRPr sz="9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1" name="Скругленный прямоугольник 26"/>
            <p:cNvSpPr/>
            <p:nvPr/>
          </p:nvSpPr>
          <p:spPr>
            <a:xfrm>
              <a:off x="0" y="211381"/>
              <a:ext cx="5157419" cy="1742248"/>
            </a:xfrm>
            <a:prstGeom prst="roundRect">
              <a:avLst>
                <a:gd name="adj" fmla="val 16667"/>
              </a:avLst>
            </a:prstGeom>
            <a:noFill/>
            <a:ln w="12700" cap="flat">
              <a:solidFill>
                <a:srgbClr val="034896"/>
              </a:solidFill>
              <a:prstDash val="dash"/>
              <a:miter lim="800000"/>
            </a:ln>
            <a:effectLst/>
          </p:spPr>
          <p:txBody>
            <a:bodyPr wrap="square" lIns="32657" tIns="32657" rIns="32657" bIns="32657" numCol="1" anchor="ctr">
              <a:noAutofit/>
            </a:bodyPr>
            <a:lstStyle/>
            <a:p>
              <a:pPr algn="ctr" defTabSz="767951">
                <a:defRPr b="1" spc="0" sz="1400">
                  <a:solidFill>
                    <a:srgbClr val="034896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132" name="TextBox 6"/>
            <p:cNvSpPr txBox="1"/>
            <p:nvPr/>
          </p:nvSpPr>
          <p:spPr>
            <a:xfrm>
              <a:off x="266054" y="355186"/>
              <a:ext cx="4625311" cy="12282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 defTabSz="1075131">
                <a:defRPr spc="0" sz="1400">
                  <a:solidFill>
                    <a:srgbClr val="D4543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Результат</a:t>
              </a:r>
            </a:p>
            <a:p>
              <a:pPr algn="just" defTabSz="1075131">
                <a:defRPr spc="0" sz="1400">
                  <a:solidFill>
                    <a:srgbClr val="034896"/>
                  </a:solidFill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</a:p>
            <a:p>
              <a:pPr algn="just" defTabSz="1075131">
                <a:defRPr spc="0" sz="1400"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  <a:r>
                <a:t>Заключили с нами трудовой договор – </a:t>
              </a:r>
              <a:br/>
              <a:r>
                <a:rPr>
                  <a:latin typeface="Montserrat Bold"/>
                  <a:ea typeface="Montserrat Bold"/>
                  <a:cs typeface="Montserrat Bold"/>
                  <a:sym typeface="Montserrat Bold"/>
                </a:rPr>
                <a:t>5 </a:t>
              </a:r>
              <a:r>
                <a:t>практикантов-выпускников (</a:t>
              </a:r>
              <a:r>
                <a:rPr>
                  <a:latin typeface="Montserrat Bold"/>
                  <a:ea typeface="Montserrat Bold"/>
                  <a:cs typeface="Montserrat Bold"/>
                  <a:sym typeface="Montserrat Bold"/>
                </a:rPr>
                <a:t>70%</a:t>
              </a:r>
              <a:r>
                <a:t>)</a:t>
              </a:r>
            </a:p>
          </p:txBody>
        </p:sp>
      </p:grpSp>
      <p:sp>
        <p:nvSpPr>
          <p:cNvPr id="134" name="Левая фигурная скобка 10"/>
          <p:cNvSpPr/>
          <p:nvPr/>
        </p:nvSpPr>
        <p:spPr>
          <a:xfrm rot="5400000">
            <a:off x="1424906" y="1399724"/>
            <a:ext cx="332740" cy="2000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555"/>
                  <a:pt x="10800" y="21499"/>
                </a:cubicBezTo>
                <a:lnTo>
                  <a:pt x="10800" y="10901"/>
                </a:lnTo>
                <a:cubicBezTo>
                  <a:pt x="10800" y="10845"/>
                  <a:pt x="5965" y="10800"/>
                  <a:pt x="0" y="10800"/>
                </a:cubicBezTo>
                <a:cubicBezTo>
                  <a:pt x="5965" y="10800"/>
                  <a:pt x="10800" y="10755"/>
                  <a:pt x="10800" y="10699"/>
                </a:cubicBezTo>
                <a:lnTo>
                  <a:pt x="10800" y="101"/>
                </a:lnTo>
                <a:cubicBezTo>
                  <a:pt x="10800" y="45"/>
                  <a:pt x="15635" y="0"/>
                  <a:pt x="21600" y="0"/>
                </a:cubicBezTo>
              </a:path>
            </a:pathLst>
          </a:custGeom>
          <a:ln w="22225">
            <a:solidFill>
              <a:srgbClr val="1C4794"/>
            </a:solidFill>
            <a:miter/>
          </a:ln>
        </p:spPr>
        <p:txBody>
          <a:bodyPr lIns="45719" rIns="45719" anchor="ctr"/>
          <a:lstStyle/>
          <a:p>
            <a:pPr algn="ctr"/>
          </a:p>
        </p:txBody>
      </p:sp>
      <p:grpSp>
        <p:nvGrpSpPr>
          <p:cNvPr id="137" name="Group"/>
          <p:cNvGrpSpPr/>
          <p:nvPr/>
        </p:nvGrpSpPr>
        <p:grpSpPr>
          <a:xfrm>
            <a:off x="535501" y="2586230"/>
            <a:ext cx="1344101" cy="1856179"/>
            <a:chOff x="0" y="0"/>
            <a:chExt cx="1344099" cy="1856177"/>
          </a:xfrm>
        </p:grpSpPr>
        <p:sp>
          <p:nvSpPr>
            <p:cNvPr id="135" name="Rounded Rectangle"/>
            <p:cNvSpPr/>
            <p:nvPr/>
          </p:nvSpPr>
          <p:spPr>
            <a:xfrm rot="16200000">
              <a:off x="-146081" y="573265"/>
              <a:ext cx="1636261" cy="709648"/>
            </a:xfrm>
            <a:prstGeom prst="roundRect">
              <a:avLst>
                <a:gd name="adj" fmla="val 16667"/>
              </a:avLst>
            </a:prstGeom>
            <a:solidFill>
              <a:srgbClr val="1C4794"/>
            </a:solidFill>
            <a:ln w="12700" cap="flat">
              <a:solidFill>
                <a:srgbClr val="DEE6F5"/>
              </a:solidFill>
              <a:prstDash val="solid"/>
              <a:miter lim="800000"/>
            </a:ln>
            <a:effectLst>
              <a:outerShdw sx="100000" sy="100000" kx="0" ky="0" algn="b" rotWithShape="0" blurRad="50800" dist="25400" dir="2700000">
                <a:srgbClr val="80808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36" name="ЮРИСТЫ-СПЕЦИАЛИСТЫ  ПО СОЦЗАЩИТЕ"/>
            <p:cNvSpPr txBox="1"/>
            <p:nvPr/>
          </p:nvSpPr>
          <p:spPr>
            <a:xfrm rot="16200000">
              <a:off x="-256040" y="256039"/>
              <a:ext cx="1856179" cy="1344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6000" tIns="36000" rIns="36000" bIns="36000" numCol="1" anchor="ctr">
              <a:noAutofit/>
            </a:bodyPr>
            <a:lstStyle/>
            <a:p>
              <a:pPr algn="ctr">
                <a:defRPr b="1" sz="100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r>
                <a:t>ЮРИСТЫ-СПЕЦИАЛИСТЫ</a:t>
              </a:r>
              <a:br/>
              <a:r>
                <a:t> ПО СОЦЗАЩИТЕ</a:t>
              </a:r>
            </a:p>
          </p:txBody>
        </p:sp>
      </p:grpSp>
      <p:grpSp>
        <p:nvGrpSpPr>
          <p:cNvPr id="140" name="Group"/>
          <p:cNvGrpSpPr/>
          <p:nvPr/>
        </p:nvGrpSpPr>
        <p:grpSpPr>
          <a:xfrm>
            <a:off x="1443705" y="2586230"/>
            <a:ext cx="1344101" cy="1856179"/>
            <a:chOff x="0" y="0"/>
            <a:chExt cx="1344099" cy="1856177"/>
          </a:xfrm>
        </p:grpSpPr>
        <p:sp>
          <p:nvSpPr>
            <p:cNvPr id="138" name="Rounded Rectangle"/>
            <p:cNvSpPr/>
            <p:nvPr/>
          </p:nvSpPr>
          <p:spPr>
            <a:xfrm rot="16200000">
              <a:off x="-146081" y="573265"/>
              <a:ext cx="1636261" cy="709648"/>
            </a:xfrm>
            <a:prstGeom prst="roundRect">
              <a:avLst>
                <a:gd name="adj" fmla="val 16667"/>
              </a:avLst>
            </a:prstGeom>
            <a:solidFill>
              <a:srgbClr val="1C4794"/>
            </a:solidFill>
            <a:ln w="12700" cap="flat">
              <a:solidFill>
                <a:srgbClr val="DEE6F5"/>
              </a:solidFill>
              <a:prstDash val="solid"/>
              <a:miter lim="800000"/>
            </a:ln>
            <a:effectLst>
              <a:outerShdw sx="100000" sy="100000" kx="0" ky="0" algn="b" rotWithShape="0" blurRad="50800" dist="25400" dir="2700000">
                <a:srgbClr val="80808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39" name="СИСТЕМНЫЕ АДМИНИСТРАТОРЫ"/>
            <p:cNvSpPr txBox="1"/>
            <p:nvPr/>
          </p:nvSpPr>
          <p:spPr>
            <a:xfrm rot="16200000">
              <a:off x="-256040" y="256039"/>
              <a:ext cx="1856179" cy="1344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6000" tIns="36000" rIns="36000" bIns="36000" numCol="1" anchor="ctr">
              <a:noAutofit/>
            </a:bodyPr>
            <a:lstStyle>
              <a:lvl1pPr algn="ctr">
                <a:defRPr b="1" sz="100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pPr/>
              <a:r>
                <a:t>СИСТЕМНЫЕ АДМИНИСТРАТОРЫ</a:t>
              </a:r>
            </a:p>
          </p:txBody>
        </p:sp>
      </p:grpSp>
      <p:sp>
        <p:nvSpPr>
          <p:cNvPr id="141" name="TextBox 11"/>
          <p:cNvSpPr txBox="1"/>
          <p:nvPr/>
        </p:nvSpPr>
        <p:spPr>
          <a:xfrm>
            <a:off x="723734" y="1421669"/>
            <a:ext cx="1735083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5 КОЛЛЕДЖЕЙ </a:t>
            </a:r>
            <a:br/>
            <a:r>
              <a:t>ПЕТЕРБУРГА</a:t>
            </a:r>
          </a:p>
        </p:txBody>
      </p:sp>
      <p:sp>
        <p:nvSpPr>
          <p:cNvPr id="142" name="Левая фигурная скобка 10"/>
          <p:cNvSpPr/>
          <p:nvPr/>
        </p:nvSpPr>
        <p:spPr>
          <a:xfrm rot="5400000">
            <a:off x="4220325" y="1399724"/>
            <a:ext cx="332740" cy="2000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555"/>
                  <a:pt x="10800" y="21499"/>
                </a:cubicBezTo>
                <a:lnTo>
                  <a:pt x="10800" y="10901"/>
                </a:lnTo>
                <a:cubicBezTo>
                  <a:pt x="10800" y="10845"/>
                  <a:pt x="5965" y="10800"/>
                  <a:pt x="0" y="10800"/>
                </a:cubicBezTo>
                <a:cubicBezTo>
                  <a:pt x="5965" y="10800"/>
                  <a:pt x="10800" y="10755"/>
                  <a:pt x="10800" y="10699"/>
                </a:cubicBezTo>
                <a:lnTo>
                  <a:pt x="10800" y="101"/>
                </a:lnTo>
                <a:cubicBezTo>
                  <a:pt x="10800" y="45"/>
                  <a:pt x="15635" y="0"/>
                  <a:pt x="21600" y="0"/>
                </a:cubicBezTo>
              </a:path>
            </a:pathLst>
          </a:custGeom>
          <a:ln w="22225">
            <a:solidFill>
              <a:srgbClr val="7AB1E2"/>
            </a:solidFill>
            <a:miter/>
          </a:ln>
        </p:spPr>
        <p:txBody>
          <a:bodyPr lIns="45719" rIns="45719" anchor="ctr"/>
          <a:lstStyle/>
          <a:p>
            <a:pPr algn="ctr"/>
          </a:p>
        </p:txBody>
      </p:sp>
      <p:grpSp>
        <p:nvGrpSpPr>
          <p:cNvPr id="145" name="Group"/>
          <p:cNvGrpSpPr/>
          <p:nvPr/>
        </p:nvGrpSpPr>
        <p:grpSpPr>
          <a:xfrm>
            <a:off x="3258424" y="2557016"/>
            <a:ext cx="1344100" cy="1856179"/>
            <a:chOff x="0" y="0"/>
            <a:chExt cx="1344099" cy="1856177"/>
          </a:xfrm>
        </p:grpSpPr>
        <p:sp>
          <p:nvSpPr>
            <p:cNvPr id="143" name="Rounded Rectangle"/>
            <p:cNvSpPr/>
            <p:nvPr/>
          </p:nvSpPr>
          <p:spPr>
            <a:xfrm rot="16200000">
              <a:off x="-146081" y="573265"/>
              <a:ext cx="1636261" cy="709648"/>
            </a:xfrm>
            <a:prstGeom prst="roundRect">
              <a:avLst>
                <a:gd name="adj" fmla="val 16667"/>
              </a:avLst>
            </a:prstGeom>
            <a:solidFill>
              <a:srgbClr val="7AB1E2"/>
            </a:solidFill>
            <a:ln w="12700" cap="flat">
              <a:solidFill>
                <a:srgbClr val="DEE6F5"/>
              </a:solidFill>
              <a:prstDash val="solid"/>
              <a:miter lim="800000"/>
            </a:ln>
            <a:effectLst>
              <a:outerShdw sx="100000" sy="100000" kx="0" ky="0" algn="b" rotWithShape="0" blurRad="50800" dist="25400" dir="2700000">
                <a:srgbClr val="80808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44" name="ПСИХОЛОГИ"/>
            <p:cNvSpPr txBox="1"/>
            <p:nvPr/>
          </p:nvSpPr>
          <p:spPr>
            <a:xfrm rot="16200000">
              <a:off x="-256040" y="256039"/>
              <a:ext cx="1856179" cy="1344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6000" tIns="36000" rIns="36000" bIns="36000" numCol="1" anchor="ctr">
              <a:noAutofit/>
            </a:bodyPr>
            <a:lstStyle>
              <a:lvl1pPr algn="ctr">
                <a:defRPr b="1" sz="140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pPr/>
              <a:r>
                <a:t>ПСИХОЛОГИ</a:t>
              </a:r>
            </a:p>
          </p:txBody>
        </p:sp>
      </p:grpSp>
      <p:grpSp>
        <p:nvGrpSpPr>
          <p:cNvPr id="148" name="Group"/>
          <p:cNvGrpSpPr/>
          <p:nvPr/>
        </p:nvGrpSpPr>
        <p:grpSpPr>
          <a:xfrm>
            <a:off x="4198349" y="2557016"/>
            <a:ext cx="1344100" cy="1856179"/>
            <a:chOff x="0" y="0"/>
            <a:chExt cx="1344099" cy="1856177"/>
          </a:xfrm>
        </p:grpSpPr>
        <p:sp>
          <p:nvSpPr>
            <p:cNvPr id="146" name="Rounded Rectangle"/>
            <p:cNvSpPr/>
            <p:nvPr/>
          </p:nvSpPr>
          <p:spPr>
            <a:xfrm rot="16200000">
              <a:off x="-146080" y="573265"/>
              <a:ext cx="1636260" cy="709648"/>
            </a:xfrm>
            <a:prstGeom prst="roundRect">
              <a:avLst>
                <a:gd name="adj" fmla="val 16667"/>
              </a:avLst>
            </a:prstGeom>
            <a:solidFill>
              <a:srgbClr val="7AB1E2"/>
            </a:solidFill>
            <a:ln w="12700" cap="flat">
              <a:solidFill>
                <a:srgbClr val="DEE6F5"/>
              </a:solidFill>
              <a:prstDash val="solid"/>
              <a:miter lim="800000"/>
            </a:ln>
            <a:effectLst>
              <a:outerShdw sx="100000" sy="100000" kx="0" ky="0" algn="b" rotWithShape="0" blurRad="50800" dist="25400" dir="2700000">
                <a:srgbClr val="80808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47" name="МЕНЕДЖЕРЫ"/>
            <p:cNvSpPr txBox="1"/>
            <p:nvPr/>
          </p:nvSpPr>
          <p:spPr>
            <a:xfrm rot="16200000">
              <a:off x="-256040" y="256039"/>
              <a:ext cx="1856179" cy="1344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6000" tIns="36000" rIns="36000" bIns="36000" numCol="1" anchor="ctr">
              <a:noAutofit/>
            </a:bodyPr>
            <a:lstStyle>
              <a:lvl1pPr algn="ctr">
                <a:defRPr b="1" sz="140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pPr/>
              <a:r>
                <a:t>МЕНЕДЖЕРЫ</a:t>
              </a:r>
            </a:p>
          </p:txBody>
        </p:sp>
      </p:grpSp>
      <p:sp>
        <p:nvSpPr>
          <p:cNvPr id="149" name="TextBox 11"/>
          <p:cNvSpPr txBox="1"/>
          <p:nvPr/>
        </p:nvSpPr>
        <p:spPr>
          <a:xfrm>
            <a:off x="3160130" y="1421669"/>
            <a:ext cx="245313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2 ВУЗА</a:t>
            </a:r>
            <a:br/>
            <a:r>
              <a:t>(ВКЛЮЧАЯ РАНХИГС)</a:t>
            </a:r>
          </a:p>
        </p:txBody>
      </p:sp>
      <p:sp>
        <p:nvSpPr>
          <p:cNvPr id="150" name="Левая фигурная скобка 10"/>
          <p:cNvSpPr/>
          <p:nvPr/>
        </p:nvSpPr>
        <p:spPr>
          <a:xfrm rot="16200000">
            <a:off x="4220325" y="3842563"/>
            <a:ext cx="332740" cy="2000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555"/>
                  <a:pt x="10800" y="21499"/>
                </a:cubicBezTo>
                <a:lnTo>
                  <a:pt x="10800" y="10901"/>
                </a:lnTo>
                <a:cubicBezTo>
                  <a:pt x="10800" y="10845"/>
                  <a:pt x="5965" y="10800"/>
                  <a:pt x="0" y="10800"/>
                </a:cubicBezTo>
                <a:cubicBezTo>
                  <a:pt x="5965" y="10800"/>
                  <a:pt x="10800" y="10755"/>
                  <a:pt x="10800" y="10699"/>
                </a:cubicBezTo>
                <a:lnTo>
                  <a:pt x="10800" y="101"/>
                </a:lnTo>
                <a:cubicBezTo>
                  <a:pt x="10800" y="45"/>
                  <a:pt x="15635" y="0"/>
                  <a:pt x="21600" y="0"/>
                </a:cubicBezTo>
              </a:path>
            </a:pathLst>
          </a:custGeom>
          <a:ln w="22225">
            <a:solidFill>
              <a:srgbClr val="7AB1E2"/>
            </a:solidFill>
            <a:miter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151" name="TextBox 11"/>
          <p:cNvSpPr txBox="1"/>
          <p:nvPr/>
        </p:nvSpPr>
        <p:spPr>
          <a:xfrm rot="16200000">
            <a:off x="-646243" y="3354299"/>
            <a:ext cx="2453129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практиканты</a:t>
            </a:r>
          </a:p>
        </p:txBody>
      </p:sp>
      <p:sp>
        <p:nvSpPr>
          <p:cNvPr id="152" name="TextBox 11"/>
          <p:cNvSpPr txBox="1"/>
          <p:nvPr/>
        </p:nvSpPr>
        <p:spPr>
          <a:xfrm>
            <a:off x="868748" y="5242982"/>
            <a:ext cx="1445055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1C4794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В том числе </a:t>
            </a:r>
            <a:br/>
            <a:r>
              <a:rPr>
                <a:latin typeface="Montserrat Bold"/>
                <a:ea typeface="Montserrat Bold"/>
                <a:cs typeface="Montserrat Bold"/>
                <a:sym typeface="Montserrat Bold"/>
              </a:rPr>
              <a:t>5 ВЫПУСКНИКОВ</a:t>
            </a:r>
          </a:p>
        </p:txBody>
      </p:sp>
      <p:sp>
        <p:nvSpPr>
          <p:cNvPr id="153" name="Левая фигурная скобка 10"/>
          <p:cNvSpPr/>
          <p:nvPr/>
        </p:nvSpPr>
        <p:spPr>
          <a:xfrm rot="16200000">
            <a:off x="1424906" y="3842563"/>
            <a:ext cx="332740" cy="2000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555"/>
                  <a:pt x="10800" y="21499"/>
                </a:cubicBezTo>
                <a:lnTo>
                  <a:pt x="10800" y="10901"/>
                </a:lnTo>
                <a:cubicBezTo>
                  <a:pt x="10800" y="10845"/>
                  <a:pt x="5965" y="10800"/>
                  <a:pt x="0" y="10800"/>
                </a:cubicBezTo>
                <a:cubicBezTo>
                  <a:pt x="5965" y="10800"/>
                  <a:pt x="10800" y="10755"/>
                  <a:pt x="10800" y="10699"/>
                </a:cubicBezTo>
                <a:lnTo>
                  <a:pt x="10800" y="101"/>
                </a:lnTo>
                <a:cubicBezTo>
                  <a:pt x="10800" y="45"/>
                  <a:pt x="15635" y="0"/>
                  <a:pt x="21600" y="0"/>
                </a:cubicBezTo>
              </a:path>
            </a:pathLst>
          </a:custGeom>
          <a:ln w="22225">
            <a:solidFill>
              <a:srgbClr val="1C4794"/>
            </a:solidFill>
            <a:miter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154" name="TextBox 11"/>
          <p:cNvSpPr txBox="1"/>
          <p:nvPr/>
        </p:nvSpPr>
        <p:spPr>
          <a:xfrm>
            <a:off x="3502976" y="5242982"/>
            <a:ext cx="1445054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1C4794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В том числе </a:t>
            </a:r>
            <a:br/>
            <a:r>
              <a:rPr>
                <a:latin typeface="Montserrat Bold"/>
                <a:ea typeface="Montserrat Bold"/>
                <a:cs typeface="Montserrat Bold"/>
                <a:sym typeface="Montserrat Bold"/>
              </a:rPr>
              <a:t>2 </a:t>
            </a:r>
            <a:br>
              <a:rPr>
                <a:latin typeface="Montserrat Bold"/>
                <a:ea typeface="Montserrat Bold"/>
                <a:cs typeface="Montserrat Bold"/>
                <a:sym typeface="Montserrat Bold"/>
              </a:rPr>
            </a:br>
            <a:r>
              <a:rPr>
                <a:latin typeface="Montserrat Bold"/>
                <a:ea typeface="Montserrat Bold"/>
                <a:cs typeface="Montserrat Bold"/>
                <a:sym typeface="Montserrat Bold"/>
              </a:rPr>
              <a:t>ВЫПУСКНИКА</a:t>
            </a:r>
          </a:p>
        </p:txBody>
      </p:sp>
      <p:sp>
        <p:nvSpPr>
          <p:cNvPr id="155" name="TextBox 11"/>
          <p:cNvSpPr txBox="1"/>
          <p:nvPr/>
        </p:nvSpPr>
        <p:spPr>
          <a:xfrm rot="16200000">
            <a:off x="1960142" y="3354299"/>
            <a:ext cx="2453129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практиканты</a:t>
            </a:r>
          </a:p>
        </p:txBody>
      </p:sp>
      <p:sp>
        <p:nvSpPr>
          <p:cNvPr id="156" name="Левая фигурная скобка 10"/>
          <p:cNvSpPr/>
          <p:nvPr/>
        </p:nvSpPr>
        <p:spPr>
          <a:xfrm rot="16200000">
            <a:off x="2697171" y="4090191"/>
            <a:ext cx="332741" cy="4166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555"/>
                  <a:pt x="10800" y="21499"/>
                </a:cubicBezTo>
                <a:lnTo>
                  <a:pt x="10800" y="10901"/>
                </a:lnTo>
                <a:cubicBezTo>
                  <a:pt x="10800" y="10845"/>
                  <a:pt x="5965" y="10800"/>
                  <a:pt x="0" y="10800"/>
                </a:cubicBezTo>
                <a:cubicBezTo>
                  <a:pt x="5965" y="10800"/>
                  <a:pt x="10800" y="10755"/>
                  <a:pt x="10800" y="10699"/>
                </a:cubicBezTo>
                <a:lnTo>
                  <a:pt x="10800" y="101"/>
                </a:lnTo>
                <a:cubicBezTo>
                  <a:pt x="10800" y="45"/>
                  <a:pt x="15635" y="0"/>
                  <a:pt x="21600" y="0"/>
                </a:cubicBezTo>
              </a:path>
            </a:pathLst>
          </a:custGeom>
          <a:ln w="22225">
            <a:solidFill>
              <a:srgbClr val="D45430"/>
            </a:solidFill>
            <a:miter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157" name="TextBox 11"/>
          <p:cNvSpPr txBox="1"/>
          <p:nvPr/>
        </p:nvSpPr>
        <p:spPr>
          <a:xfrm>
            <a:off x="1931203" y="6344699"/>
            <a:ext cx="186467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D45430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7 ВЫПУСКНИКОВ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Box 5"/>
          <p:cNvSpPr txBox="1"/>
          <p:nvPr/>
        </p:nvSpPr>
        <p:spPr>
          <a:xfrm>
            <a:off x="415719" y="317804"/>
            <a:ext cx="8960857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pc="-1" sz="2800">
                <a:solidFill>
                  <a:srgbClr val="004899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/>
            <a:r>
              <a:t>Реализуемые проекты</a:t>
            </a:r>
          </a:p>
        </p:txBody>
      </p:sp>
      <p:sp>
        <p:nvSpPr>
          <p:cNvPr id="160" name="Slide Number Placeholder 5"/>
          <p:cNvSpPr txBox="1"/>
          <p:nvPr>
            <p:ph type="sldNum" sz="quarter" idx="4294967295"/>
          </p:nvPr>
        </p:nvSpPr>
        <p:spPr>
          <a:xfrm>
            <a:off x="11864276" y="6504306"/>
            <a:ext cx="176023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1" name="TextBox 7"/>
          <p:cNvSpPr txBox="1"/>
          <p:nvPr/>
        </p:nvSpPr>
        <p:spPr>
          <a:xfrm>
            <a:off x="415719" y="777544"/>
            <a:ext cx="8960857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pc="-1" sz="1600">
                <a:solidFill>
                  <a:srgbClr val="00489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Продукты для привлечения и удержания молодежи</a:t>
            </a:r>
          </a:p>
        </p:txBody>
      </p:sp>
      <p:grpSp>
        <p:nvGrpSpPr>
          <p:cNvPr id="171" name="Group"/>
          <p:cNvGrpSpPr/>
          <p:nvPr/>
        </p:nvGrpSpPr>
        <p:grpSpPr>
          <a:xfrm>
            <a:off x="6554776" y="1533694"/>
            <a:ext cx="5120675" cy="4979789"/>
            <a:chOff x="0" y="0"/>
            <a:chExt cx="5120673" cy="4979787"/>
          </a:xfrm>
        </p:grpSpPr>
        <p:sp>
          <p:nvSpPr>
            <p:cNvPr id="162" name="AutoShape 3"/>
            <p:cNvSpPr/>
            <p:nvPr/>
          </p:nvSpPr>
          <p:spPr>
            <a:xfrm>
              <a:off x="11855" y="3145474"/>
              <a:ext cx="5102469" cy="183431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7CB2E2"/>
              </a:solidFill>
              <a:prstDash val="solid"/>
              <a:miter lim="400000"/>
            </a:ln>
            <a:effectLst/>
          </p:spPr>
          <p:txBody>
            <a:bodyPr wrap="square" lIns="30478" tIns="30478" rIns="30478" bIns="30478" numCol="1" anchor="t">
              <a:noAutofit/>
            </a:bodyPr>
            <a:lstStyle/>
            <a:p>
              <a:pPr defTabSz="609599">
                <a:defRPr sz="1100"/>
              </a:pPr>
            </a:p>
          </p:txBody>
        </p:sp>
        <p:sp>
          <p:nvSpPr>
            <p:cNvPr id="163" name="Прямоугольник 4"/>
            <p:cNvSpPr/>
            <p:nvPr/>
          </p:nvSpPr>
          <p:spPr>
            <a:xfrm>
              <a:off x="0" y="3147852"/>
              <a:ext cx="5102469" cy="1829558"/>
            </a:xfrm>
            <a:prstGeom prst="rect">
              <a:avLst/>
            </a:prstGeom>
            <a:blipFill rotWithShape="1">
              <a:blip r:embed="rId2">
                <a:alphaModFix amt="45086"/>
              </a:blip>
              <a:srcRect l="0" t="0" r="0" b="0"/>
              <a:tile tx="0" ty="0" sx="100000" sy="100000" flip="none" algn="tl"/>
            </a:blipFill>
            <a:ln w="12700" cap="flat">
              <a:solidFill>
                <a:srgbClr val="FFFFFF">
                  <a:alpha val="45086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575963">
                <a:defRPr sz="400">
                  <a:solidFill>
                    <a:srgbClr val="FFFFFF"/>
                  </a:solidFill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</a:p>
          </p:txBody>
        </p:sp>
        <p:grpSp>
          <p:nvGrpSpPr>
            <p:cNvPr id="166" name="Group"/>
            <p:cNvGrpSpPr/>
            <p:nvPr/>
          </p:nvGrpSpPr>
          <p:grpSpPr>
            <a:xfrm>
              <a:off x="1598697" y="2836186"/>
              <a:ext cx="1928784" cy="520046"/>
              <a:chOff x="0" y="0"/>
              <a:chExt cx="1928783" cy="520045"/>
            </a:xfrm>
          </p:grpSpPr>
          <p:sp>
            <p:nvSpPr>
              <p:cNvPr id="164" name="Rounded Rectangle"/>
              <p:cNvSpPr/>
              <p:nvPr/>
            </p:nvSpPr>
            <p:spPr>
              <a:xfrm rot="16200000">
                <a:off x="704369" y="-704370"/>
                <a:ext cx="520046" cy="1928785"/>
              </a:xfrm>
              <a:prstGeom prst="roundRect">
                <a:avLst>
                  <a:gd name="adj" fmla="val 45414"/>
                </a:avLst>
              </a:prstGeom>
              <a:solidFill>
                <a:srgbClr val="7AB1E1"/>
              </a:solidFill>
              <a:ln w="3175" cap="flat">
                <a:solidFill>
                  <a:srgbClr val="E0E9F3"/>
                </a:solidFill>
                <a:prstDash val="solid"/>
                <a:miter lim="800000"/>
              </a:ln>
              <a:effectLst>
                <a:outerShdw sx="100000" sy="100000" kx="0" ky="0" algn="b" rotWithShape="0" blurRad="25400" dist="12700" dir="2700000">
                  <a:srgbClr val="808080">
                    <a:alpha val="30000"/>
                  </a:srgbClr>
                </a:outerShdw>
              </a:effectLst>
            </p:spPr>
            <p:txBody>
              <a:bodyPr wrap="square" lIns="32657" tIns="32657" rIns="32657" bIns="32657" numCol="1" anchor="ctr">
                <a:noAutofit/>
              </a:bodyPr>
              <a:lstStyle/>
              <a:p>
                <a:pPr algn="ctr" defTabSz="767951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5" name="TextBox 12"/>
              <p:cNvSpPr txBox="1"/>
              <p:nvPr/>
            </p:nvSpPr>
            <p:spPr>
              <a:xfrm>
                <a:off x="255708" y="168010"/>
                <a:ext cx="1417367" cy="1840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ctr" defTabSz="609599">
                  <a:defRPr sz="1200">
                    <a:solidFill>
                      <a:srgbClr val="FFFFFF"/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defRPr>
                </a:lvl1pPr>
              </a:lstStyle>
              <a:p>
                <a:pPr/>
                <a:r>
                  <a:t>Результаты</a:t>
                </a:r>
              </a:p>
            </p:txBody>
          </p:sp>
        </p:grpSp>
        <p:sp>
          <p:nvSpPr>
            <p:cNvPr id="167" name="TextBox 43"/>
            <p:cNvSpPr txBox="1"/>
            <p:nvPr/>
          </p:nvSpPr>
          <p:spPr>
            <a:xfrm>
              <a:off x="127826" y="3235061"/>
              <a:ext cx="4618466" cy="17163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657" tIns="32657" rIns="32657" bIns="32657" numCol="1" anchor="t">
              <a:spAutoFit/>
            </a:bodyPr>
            <a:lstStyle/>
            <a:p>
              <a:pPr defTabSz="767951">
                <a:defRPr sz="1000"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</a:p>
            <a:p>
              <a:pPr defTabSz="653168">
                <a:defRPr sz="1000"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  <a:r>
                <a:rPr>
                  <a:solidFill>
                    <a:srgbClr val="1C4794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2023 — </a:t>
              </a:r>
              <a:r>
                <a:t>назначено </a:t>
              </a:r>
              <a:r>
                <a:rPr>
                  <a:latin typeface="Montserrat Bold"/>
                  <a:ea typeface="Montserrat Bold"/>
                  <a:cs typeface="Montserrat Bold"/>
                  <a:sym typeface="Montserrat Bold"/>
                </a:rPr>
                <a:t>9 наставников</a:t>
              </a:r>
              <a:endParaRPr>
                <a:latin typeface="Montserrat Bold"/>
                <a:ea typeface="Montserrat Bold"/>
                <a:cs typeface="Montserrat Bold"/>
                <a:sym typeface="Montserrat Bold"/>
              </a:endParaRPr>
            </a:p>
            <a:p>
              <a:pPr defTabSz="653168">
                <a:defRPr sz="1000"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</a:p>
            <a:p>
              <a:pPr defTabSz="653168">
                <a:defRPr sz="1000"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  <a:r>
                <a:rPr>
                  <a:solidFill>
                    <a:srgbClr val="1C4794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2024</a:t>
              </a:r>
              <a:r>
                <a:t> — назначено </a:t>
              </a:r>
              <a:r>
                <a:rPr>
                  <a:latin typeface="Montserrat Bold"/>
                  <a:ea typeface="Montserrat Bold"/>
                  <a:cs typeface="Montserrat Bold"/>
                  <a:sym typeface="Montserrat Bold"/>
                </a:rPr>
                <a:t>45 наставников</a:t>
              </a:r>
              <a:endParaRPr>
                <a:latin typeface="Montserrat Bold"/>
                <a:ea typeface="Montserrat Bold"/>
                <a:cs typeface="Montserrat Bold"/>
                <a:sym typeface="Montserrat Bold"/>
              </a:endParaRPr>
            </a:p>
            <a:p>
              <a:pPr defTabSz="653168">
                <a:defRPr sz="1000"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</a:p>
            <a:p>
              <a:pPr defTabSz="653168">
                <a:defRPr sz="1000">
                  <a:solidFill>
                    <a:srgbClr val="00B05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>
                  <a:solidFill>
                    <a:srgbClr val="000000"/>
                  </a:solidFill>
                </a:rPr>
                <a:t>Доплата за наставничество </a:t>
              </a:r>
              <a:r>
                <a:rPr>
                  <a:solidFill>
                    <a:srgbClr val="000000"/>
                  </a:solidFill>
                  <a:latin typeface="Montserrat Regular"/>
                  <a:ea typeface="Montserrat Regular"/>
                  <a:cs typeface="Montserrat Regular"/>
                  <a:sym typeface="Montserrat Regular"/>
                </a:rPr>
                <a:t>— денежный бонус после успешного завершения процесса адаптации стажера и сдачи итогового теста </a:t>
              </a:r>
              <a:br>
                <a:rPr>
                  <a:solidFill>
                    <a:srgbClr val="000000"/>
                  </a:solidFill>
                  <a:latin typeface="Montserrat Regular"/>
                  <a:ea typeface="Montserrat Regular"/>
                  <a:cs typeface="Montserrat Regular"/>
                  <a:sym typeface="Montserrat Regular"/>
                </a:rPr>
              </a:br>
              <a:r>
                <a:rPr>
                  <a:solidFill>
                    <a:srgbClr val="000000"/>
                  </a:solidFill>
                  <a:latin typeface="Montserrat Regular"/>
                  <a:ea typeface="Montserrat Regular"/>
                  <a:cs typeface="Montserrat Regular"/>
                  <a:sym typeface="Montserrat Regular"/>
                </a:rPr>
                <a:t>(не менее 70% правильных ответов)</a:t>
              </a:r>
              <a:endParaRPr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  <a:sym typeface="Montserrat Regular"/>
              </a:endParaRPr>
            </a:p>
            <a:p>
              <a:pPr defTabSz="653168">
                <a:defRPr sz="1000"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</a:p>
            <a:p>
              <a:pPr defTabSz="653168">
                <a:defRPr sz="100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Предусмотрен фидбэк от стажеров и обучение наставников</a:t>
              </a:r>
            </a:p>
          </p:txBody>
        </p:sp>
        <p:sp>
          <p:nvSpPr>
            <p:cNvPr id="168" name="Программа помогает…"/>
            <p:cNvSpPr txBox="1"/>
            <p:nvPr/>
          </p:nvSpPr>
          <p:spPr>
            <a:xfrm>
              <a:off x="5504" y="934833"/>
              <a:ext cx="5115170" cy="1424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653168">
                <a:defRPr sz="120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Программа помогает</a:t>
              </a:r>
              <a:br/>
            </a:p>
            <a:p>
              <a:pPr defTabSz="653168">
                <a:defRPr sz="1200"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  <a:r>
                <a:t>— быстро освоить нормативную базу, понять смыслы сервисов и услуг, взаимосвязи</a:t>
              </a:r>
            </a:p>
            <a:p>
              <a:pPr defTabSz="653168">
                <a:defRPr sz="1200"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  <a:r>
                <a:t>— познакомиться с коллегами и освоиться в коллективе  </a:t>
              </a:r>
            </a:p>
            <a:p>
              <a:pPr defTabSz="653168">
                <a:defRPr sz="1200"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  <a:r>
                <a:t>— находить оптимальные решения при выполнении задач</a:t>
              </a:r>
            </a:p>
            <a:p>
              <a:pPr defTabSz="653168">
                <a:defRPr sz="1200"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  <a:r>
                <a:t>— анализировать результаты работы</a:t>
              </a:r>
            </a:p>
          </p:txBody>
        </p:sp>
        <p:sp>
          <p:nvSpPr>
            <p:cNvPr id="169" name="TextBox 7"/>
            <p:cNvSpPr txBox="1"/>
            <p:nvPr/>
          </p:nvSpPr>
          <p:spPr>
            <a:xfrm>
              <a:off x="26008" y="0"/>
              <a:ext cx="4553749" cy="332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pc="-1" sz="1600">
                  <a:solidFill>
                    <a:srgbClr val="004899"/>
                  </a:solidFill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  <a:r>
                <a:rPr>
                  <a:latin typeface="Montserrat Bold"/>
                  <a:ea typeface="Montserrat Bold"/>
                  <a:cs typeface="Montserrat Bold"/>
                  <a:sym typeface="Montserrat Bold"/>
                </a:rPr>
                <a:t>Наставник </a:t>
              </a:r>
              <a:r>
                <a:t>(с оплатой за наставничество)</a:t>
              </a:r>
            </a:p>
          </p:txBody>
        </p:sp>
        <p:sp>
          <p:nvSpPr>
            <p:cNvPr id="170" name="TextBox 7"/>
            <p:cNvSpPr txBox="1"/>
            <p:nvPr/>
          </p:nvSpPr>
          <p:spPr>
            <a:xfrm>
              <a:off x="41435" y="407679"/>
              <a:ext cx="1098691" cy="281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pc="0" sz="1200">
                  <a:solidFill>
                    <a:srgbClr val="CE5A3C"/>
                  </a:solidFill>
                  <a:latin typeface="Montserrat Regular"/>
                  <a:ea typeface="Montserrat Regular"/>
                  <a:cs typeface="Montserrat Regular"/>
                  <a:sym typeface="Montserrat Regular"/>
                </a:defRPr>
              </a:lvl1pPr>
            </a:lstStyle>
            <a:p>
              <a:pPr/>
              <a:r>
                <a:t>3 месяца</a:t>
              </a:r>
            </a:p>
          </p:txBody>
        </p:sp>
      </p:grpSp>
      <p:grpSp>
        <p:nvGrpSpPr>
          <p:cNvPr id="179" name="Group"/>
          <p:cNvGrpSpPr/>
          <p:nvPr/>
        </p:nvGrpSpPr>
        <p:grpSpPr>
          <a:xfrm>
            <a:off x="275414" y="1519263"/>
            <a:ext cx="5102470" cy="5008651"/>
            <a:chOff x="0" y="0"/>
            <a:chExt cx="5102468" cy="5008650"/>
          </a:xfrm>
        </p:grpSpPr>
        <p:sp>
          <p:nvSpPr>
            <p:cNvPr id="172" name="AutoShape 3"/>
            <p:cNvSpPr/>
            <p:nvPr/>
          </p:nvSpPr>
          <p:spPr>
            <a:xfrm>
              <a:off x="0" y="3162440"/>
              <a:ext cx="5102469" cy="184621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DE5030"/>
              </a:solidFill>
              <a:prstDash val="solid"/>
              <a:miter lim="400000"/>
            </a:ln>
            <a:effectLst/>
          </p:spPr>
          <p:txBody>
            <a:bodyPr wrap="square" lIns="30478" tIns="30478" rIns="30478" bIns="30478" numCol="1" anchor="t">
              <a:noAutofit/>
            </a:bodyPr>
            <a:lstStyle/>
            <a:p>
              <a:pPr defTabSz="609599">
                <a:defRPr sz="1100"/>
              </a:pPr>
            </a:p>
          </p:txBody>
        </p:sp>
        <p:sp>
          <p:nvSpPr>
            <p:cNvPr id="173" name="Прямоугольник 4"/>
            <p:cNvSpPr/>
            <p:nvPr/>
          </p:nvSpPr>
          <p:spPr>
            <a:xfrm>
              <a:off x="0" y="3162440"/>
              <a:ext cx="5102469" cy="1846211"/>
            </a:xfrm>
            <a:prstGeom prst="rect">
              <a:avLst/>
            </a:prstGeom>
            <a:blipFill rotWithShape="1">
              <a:blip r:embed="rId2">
                <a:alphaModFix amt="45086"/>
              </a:blip>
              <a:srcRect l="0" t="0" r="0" b="0"/>
              <a:tile tx="0" ty="0" sx="100000" sy="100000" flip="none" algn="tl"/>
            </a:blipFill>
            <a:ln w="12700" cap="flat">
              <a:solidFill>
                <a:srgbClr val="FFFFFF">
                  <a:alpha val="45086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575963">
                <a:defRPr sz="400">
                  <a:solidFill>
                    <a:srgbClr val="FFFFFF"/>
                  </a:solidFill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</a:p>
          </p:txBody>
        </p:sp>
        <p:sp>
          <p:nvSpPr>
            <p:cNvPr id="174" name="Rounded Rectangle"/>
            <p:cNvSpPr/>
            <p:nvPr/>
          </p:nvSpPr>
          <p:spPr>
            <a:xfrm rot="16200000">
              <a:off x="2414559" y="2099461"/>
              <a:ext cx="520046" cy="1996670"/>
            </a:xfrm>
            <a:prstGeom prst="roundRect">
              <a:avLst>
                <a:gd name="adj" fmla="val 47013"/>
              </a:avLst>
            </a:prstGeom>
            <a:solidFill>
              <a:srgbClr val="DE5030"/>
            </a:solidFill>
            <a:ln w="3175" cap="flat">
              <a:solidFill>
                <a:srgbClr val="E0E9F3"/>
              </a:solidFill>
              <a:prstDash val="solid"/>
              <a:miter lim="800000"/>
            </a:ln>
            <a:effectLst>
              <a:outerShdw sx="100000" sy="100000" kx="0" ky="0" algn="b" rotWithShape="0" blurRad="25400" dist="12700" dir="2700000">
                <a:srgbClr val="808080">
                  <a:alpha val="30000"/>
                </a:srgbClr>
              </a:outerShdw>
            </a:effectLst>
          </p:spPr>
          <p:txBody>
            <a:bodyPr wrap="square" lIns="32657" tIns="32657" rIns="32657" bIns="32657" numCol="1" anchor="ctr">
              <a:noAutofit/>
            </a:bodyPr>
            <a:lstStyle/>
            <a:p>
              <a:pPr algn="ctr" defTabSz="767951">
                <a:defRPr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5" name="TextBox 12"/>
            <p:cNvSpPr txBox="1"/>
            <p:nvPr/>
          </p:nvSpPr>
          <p:spPr>
            <a:xfrm>
              <a:off x="1809513" y="3002546"/>
              <a:ext cx="1730138" cy="190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 defTabSz="609599">
                <a:defRPr sz="12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pPr/>
              <a:r>
                <a:t>Результаты</a:t>
              </a:r>
            </a:p>
          </p:txBody>
        </p:sp>
        <p:sp>
          <p:nvSpPr>
            <p:cNvPr id="176" name="2023:…"/>
            <p:cNvSpPr txBox="1"/>
            <p:nvPr/>
          </p:nvSpPr>
          <p:spPr>
            <a:xfrm>
              <a:off x="365349" y="3583275"/>
              <a:ext cx="4618466" cy="12210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657" tIns="32657" rIns="32657" bIns="32657" numCol="1" anchor="t">
              <a:spAutoFit/>
            </a:bodyPr>
            <a:lstStyle/>
            <a:p>
              <a:pPr defTabSz="653168">
                <a:defRPr sz="1000">
                  <a:solidFill>
                    <a:srgbClr val="1C4794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2023</a:t>
              </a:r>
              <a:r>
                <a:t>:</a:t>
              </a:r>
            </a:p>
            <a:p>
              <a:pPr defTabSz="653168">
                <a:defRPr sz="1000"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  <a:r>
                <a:t>— статус </a:t>
              </a:r>
              <a:r>
                <a:rPr>
                  <a:latin typeface="Montserrat Bold"/>
                  <a:ea typeface="Montserrat Bold"/>
                  <a:cs typeface="Montserrat Bold"/>
                  <a:sym typeface="Montserrat Bold"/>
                </a:rPr>
                <a:t>«Молодой специалист»</a:t>
              </a:r>
              <a:r>
                <a:t> — </a:t>
              </a:r>
              <a:r>
                <a:rPr>
                  <a:latin typeface="Montserrat Bold"/>
                  <a:ea typeface="Montserrat Bold"/>
                  <a:cs typeface="Montserrat Bold"/>
                  <a:sym typeface="Montserrat Bold"/>
                </a:rPr>
                <a:t>5 сотрудников</a:t>
              </a:r>
            </a:p>
            <a:p>
              <a:pPr defTabSz="653168">
                <a:defRPr sz="1000"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  <a:r>
                <a:t>— статус</a:t>
              </a:r>
              <a:r>
                <a:rPr>
                  <a:latin typeface="Montserrat Bold"/>
                  <a:ea typeface="Montserrat Bold"/>
                  <a:cs typeface="Montserrat Bold"/>
                  <a:sym typeface="Montserrat Bold"/>
                </a:rPr>
                <a:t> «Молодой работник»</a:t>
              </a:r>
              <a:r>
                <a:t> — </a:t>
              </a:r>
              <a:r>
                <a:rPr>
                  <a:latin typeface="Montserrat Bold"/>
                  <a:ea typeface="Montserrat Bold"/>
                  <a:cs typeface="Montserrat Bold"/>
                  <a:sym typeface="Montserrat Bold"/>
                </a:rPr>
                <a:t>3 сотрудника</a:t>
              </a:r>
              <a:endParaRPr>
                <a:latin typeface="Montserrat Bold"/>
                <a:ea typeface="Montserrat Bold"/>
                <a:cs typeface="Montserrat Bold"/>
                <a:sym typeface="Montserrat Bold"/>
              </a:endParaRPr>
            </a:p>
            <a:p>
              <a:pPr defTabSz="653168">
                <a:defRPr sz="1000"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</a:p>
            <a:p>
              <a:pPr defTabSz="653168">
                <a:defRPr sz="1000">
                  <a:solidFill>
                    <a:srgbClr val="1C4794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декабрь — август 2024</a:t>
              </a:r>
              <a:r>
                <a:t>:</a:t>
              </a:r>
            </a:p>
            <a:p>
              <a:pPr defTabSz="653168">
                <a:defRPr sz="1000"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  <a:r>
                <a:t>— статус </a:t>
              </a:r>
              <a:r>
                <a:rPr>
                  <a:latin typeface="Montserrat Bold"/>
                  <a:ea typeface="Montserrat Bold"/>
                  <a:cs typeface="Montserrat Bold"/>
                  <a:sym typeface="Montserrat Bold"/>
                </a:rPr>
                <a:t>«Молодой специалист»</a:t>
              </a:r>
              <a:r>
                <a:t> — </a:t>
              </a:r>
              <a:r>
                <a:rPr>
                  <a:latin typeface="Montserrat Bold"/>
                  <a:ea typeface="Montserrat Bold"/>
                  <a:cs typeface="Montserrat Bold"/>
                  <a:sym typeface="Montserrat Bold"/>
                </a:rPr>
                <a:t>7 сотрудников</a:t>
              </a:r>
              <a:endParaRPr>
                <a:latin typeface="Montserrat Bold"/>
                <a:ea typeface="Montserrat Bold"/>
                <a:cs typeface="Montserrat Bold"/>
                <a:sym typeface="Montserrat Bold"/>
              </a:endParaRPr>
            </a:p>
            <a:p>
              <a:pPr defTabSz="653168">
                <a:defRPr sz="1000"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  <a:r>
                <a:t>— статус </a:t>
              </a:r>
              <a:r>
                <a:rPr>
                  <a:latin typeface="Montserrat Bold"/>
                  <a:ea typeface="Montserrat Bold"/>
                  <a:cs typeface="Montserrat Bold"/>
                  <a:sym typeface="Montserrat Bold"/>
                </a:rPr>
                <a:t>«Молодой работник» — 1 сотрудник</a:t>
              </a:r>
            </a:p>
          </p:txBody>
        </p:sp>
        <p:sp>
          <p:nvSpPr>
            <p:cNvPr id="177" name="2 программы финансовой поддержки молодежи…"/>
            <p:cNvSpPr txBox="1"/>
            <p:nvPr/>
          </p:nvSpPr>
          <p:spPr>
            <a:xfrm>
              <a:off x="195131" y="681493"/>
              <a:ext cx="4712206" cy="1805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653168">
                <a:defRPr sz="1200"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  <a:r>
                <a:rPr>
                  <a:latin typeface="Montserrat Bold"/>
                  <a:ea typeface="Montserrat Bold"/>
                  <a:cs typeface="Montserrat Bold"/>
                  <a:sym typeface="Montserrat Bold"/>
                </a:rPr>
                <a:t>2 программы финансовой поддержки молодежи</a:t>
              </a:r>
              <a:br/>
            </a:p>
            <a:p>
              <a:pPr defTabSz="653168">
                <a:defRPr sz="1200"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  <a:r>
                <a:t>— </a:t>
              </a:r>
              <a:r>
                <a:rPr>
                  <a:latin typeface="Montserrat Bold"/>
                  <a:ea typeface="Montserrat Bold"/>
                  <a:cs typeface="Montserrat Bold"/>
                  <a:sym typeface="Montserrat Bold"/>
                </a:rPr>
                <a:t>Статус «Молодой специалист»:</a:t>
              </a:r>
              <a:r>
                <a:t> финансовая поддержка новичка </a:t>
              </a:r>
              <a:r>
                <a:t>из числа молодежи</a:t>
              </a:r>
              <a:r>
                <a:t> в виде доплаты  (при выполнении </a:t>
              </a:r>
              <a:r>
                <a:t>kpi)</a:t>
              </a:r>
              <a:r>
                <a:t> до уровня зарплаты опытного Выплаты сотрудникам назначаются сроком на 3 года</a:t>
              </a:r>
            </a:p>
            <a:p>
              <a:pPr defTabSz="653168">
                <a:defRPr sz="1200"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  <a:r>
                <a:t>— </a:t>
              </a:r>
              <a:r>
                <a:rPr>
                  <a:latin typeface="Montserrat Bold"/>
                  <a:ea typeface="Montserrat Bold"/>
                  <a:cs typeface="Montserrat Bold"/>
                  <a:sym typeface="Montserrat Bold"/>
                </a:rPr>
                <a:t>Статус «Молодой работник»: </a:t>
              </a:r>
              <a:r>
                <a:t>ф</a:t>
              </a:r>
              <a:r>
                <a:t>инансовая поддержка сотрудника любого возраста, имеющего стаж работы менее двух лет. Период определяется индивидуально</a:t>
              </a:r>
            </a:p>
          </p:txBody>
        </p:sp>
        <p:sp>
          <p:nvSpPr>
            <p:cNvPr id="178" name="TextBox 7"/>
            <p:cNvSpPr txBox="1"/>
            <p:nvPr/>
          </p:nvSpPr>
          <p:spPr>
            <a:xfrm>
              <a:off x="134913" y="0"/>
              <a:ext cx="4832642" cy="332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pc="-1" sz="1600">
                  <a:solidFill>
                    <a:srgbClr val="004899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pPr>
                <a:defRPr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  <a:r>
                <a:rPr>
                  <a:latin typeface="Montserrat Bold"/>
                  <a:ea typeface="Montserrat Bold"/>
                  <a:cs typeface="Montserrat Bold"/>
                  <a:sym typeface="Montserrat Bold"/>
                </a:rPr>
                <a:t>Молодой специалист / Молодой работник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Box 5"/>
          <p:cNvSpPr txBox="1"/>
          <p:nvPr/>
        </p:nvSpPr>
        <p:spPr>
          <a:xfrm>
            <a:off x="415719" y="317804"/>
            <a:ext cx="8960857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pc="-1" sz="2800">
                <a:solidFill>
                  <a:srgbClr val="004899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/>
            <a:r>
              <a:t>Система наставничества</a:t>
            </a:r>
          </a:p>
        </p:txBody>
      </p:sp>
      <p:sp>
        <p:nvSpPr>
          <p:cNvPr id="182" name="Slide Number Placeholder 5"/>
          <p:cNvSpPr txBox="1"/>
          <p:nvPr>
            <p:ph type="sldNum" sz="quarter" idx="4294967295"/>
          </p:nvPr>
        </p:nvSpPr>
        <p:spPr>
          <a:xfrm>
            <a:off x="11861546" y="6504306"/>
            <a:ext cx="181484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3" name="Голубой" descr="Голубой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3697" y="1509615"/>
            <a:ext cx="955973" cy="1126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Голубой" descr="Голубой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84403" y="1505269"/>
            <a:ext cx="955974" cy="1126152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Прямая соединительная линия 37"/>
          <p:cNvSpPr/>
          <p:nvPr/>
        </p:nvSpPr>
        <p:spPr>
          <a:xfrm>
            <a:off x="1656946" y="2072690"/>
            <a:ext cx="4130182" cy="1"/>
          </a:xfrm>
          <a:prstGeom prst="line">
            <a:avLst/>
          </a:prstGeom>
          <a:ln w="25400">
            <a:solidFill>
              <a:srgbClr val="69B3E7"/>
            </a:solidFill>
            <a:miter/>
          </a:ln>
        </p:spPr>
        <p:txBody>
          <a:bodyPr lIns="32657" tIns="32657" rIns="32657" bIns="32657"/>
          <a:lstStyle/>
          <a:p>
            <a:pPr defTabSz="767951">
              <a:defRPr sz="1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6" name="Прямая соединительная линия 38"/>
          <p:cNvSpPr/>
          <p:nvPr/>
        </p:nvSpPr>
        <p:spPr>
          <a:xfrm>
            <a:off x="7070849" y="2064498"/>
            <a:ext cx="4308564" cy="1"/>
          </a:xfrm>
          <a:prstGeom prst="line">
            <a:avLst/>
          </a:prstGeom>
          <a:ln w="25400">
            <a:solidFill>
              <a:srgbClr val="DE5030"/>
            </a:solidFill>
            <a:miter/>
          </a:ln>
        </p:spPr>
        <p:txBody>
          <a:bodyPr lIns="32657" tIns="32657" rIns="32657" bIns="32657"/>
          <a:lstStyle/>
          <a:p>
            <a:pPr defTabSz="767951">
              <a:defRPr sz="1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7" name="TextBox 40"/>
          <p:cNvSpPr txBox="1"/>
          <p:nvPr/>
        </p:nvSpPr>
        <p:spPr>
          <a:xfrm>
            <a:off x="480505" y="1862971"/>
            <a:ext cx="722761" cy="370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2657" tIns="32657" rIns="32657" bIns="32657">
            <a:spAutoFit/>
          </a:bodyPr>
          <a:lstStyle>
            <a:lvl1pPr defTabSz="767951">
              <a:defRPr sz="2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2023</a:t>
            </a:r>
          </a:p>
        </p:txBody>
      </p:sp>
      <p:sp>
        <p:nvSpPr>
          <p:cNvPr id="188" name="TextBox 43"/>
          <p:cNvSpPr txBox="1"/>
          <p:nvPr/>
        </p:nvSpPr>
        <p:spPr>
          <a:xfrm>
            <a:off x="632245" y="2768799"/>
            <a:ext cx="4975259" cy="1777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2657" tIns="32657" rIns="32657" bIns="32657">
            <a:spAutoFit/>
          </a:bodyPr>
          <a:lstStyle/>
          <a:p>
            <a:pPr defTabSz="767951">
              <a:spcBef>
                <a:spcPts val="400"/>
              </a:spcBef>
              <a:defRPr sz="12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</a:p>
          <a:p>
            <a:pPr marL="262499" indent="-190500" defTabSz="767951">
              <a:spcBef>
                <a:spcPts val="400"/>
              </a:spcBef>
              <a:buSzPct val="100000"/>
              <a:buBlip>
                <a:blip r:embed="rId4"/>
              </a:buBlip>
              <a:defRPr sz="12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Назначено </a:t>
            </a:r>
            <a:r>
              <a:rPr b="1">
                <a:latin typeface="Verdana"/>
                <a:ea typeface="Verdana"/>
                <a:cs typeface="Verdana"/>
                <a:sym typeface="Verdana"/>
              </a:rPr>
              <a:t>9</a:t>
            </a:r>
            <a:r>
              <a:t> наставников для </a:t>
            </a:r>
            <a:r>
              <a:rPr b="1">
                <a:latin typeface="Verdana"/>
                <a:ea typeface="Verdana"/>
                <a:cs typeface="Verdana"/>
                <a:sym typeface="Verdana"/>
              </a:rPr>
              <a:t>18</a:t>
            </a:r>
            <a:r>
              <a:t> новых сотрудников</a:t>
            </a:r>
            <a:br/>
          </a:p>
          <a:p>
            <a:pPr marL="262499" indent="-190500" defTabSz="767951">
              <a:spcBef>
                <a:spcPts val="400"/>
              </a:spcBef>
              <a:buSzPct val="100000"/>
              <a:buBlip>
                <a:blip r:embed="rId4"/>
              </a:buBlip>
              <a:defRPr sz="12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Имеют статус «Молодой специалист» — </a:t>
            </a:r>
            <a:r>
              <a:rPr b="1">
                <a:latin typeface="Verdana"/>
                <a:ea typeface="Verdana"/>
                <a:cs typeface="Verdana"/>
                <a:sym typeface="Verdana"/>
              </a:rPr>
              <a:t>1 новый сотрудник</a:t>
            </a:r>
            <a:r>
              <a:t> прошедший адаптацию</a:t>
            </a:r>
            <a:br/>
          </a:p>
          <a:p>
            <a:pPr marL="262499" indent="-190500" defTabSz="767951">
              <a:spcBef>
                <a:spcPts val="400"/>
              </a:spcBef>
              <a:buSzPct val="100000"/>
              <a:buBlip>
                <a:blip r:embed="rId4"/>
              </a:buBlip>
              <a:defRPr sz="12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>
                <a:latin typeface="Montserrat Bold"/>
                <a:ea typeface="Montserrat Bold"/>
                <a:cs typeface="Montserrat Bold"/>
                <a:sym typeface="Montserrat Bold"/>
              </a:rPr>
              <a:t>40%</a:t>
            </a:r>
            <a:r>
              <a:rPr b="1">
                <a:latin typeface="Verdana"/>
                <a:ea typeface="Verdana"/>
                <a:cs typeface="Verdana"/>
                <a:sym typeface="Verdana"/>
              </a:rPr>
              <a:t> сотрудников</a:t>
            </a:r>
            <a:r>
              <a:t>,</a:t>
            </a:r>
            <a:r>
              <a:rPr>
                <a:latin typeface="Verdana"/>
                <a:ea typeface="Verdana"/>
                <a:cs typeface="Verdana"/>
                <a:sym typeface="Verdana"/>
              </a:rPr>
              <a:t> прошедших адаптацию с наставником, расстались с нами впоследствии</a:t>
            </a:r>
          </a:p>
        </p:txBody>
      </p:sp>
      <p:sp>
        <p:nvSpPr>
          <p:cNvPr id="189" name="TextBox 44"/>
          <p:cNvSpPr txBox="1"/>
          <p:nvPr/>
        </p:nvSpPr>
        <p:spPr>
          <a:xfrm>
            <a:off x="6150639" y="2763598"/>
            <a:ext cx="4726250" cy="1997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2657" tIns="32657" rIns="32657" bIns="32657">
            <a:spAutoFit/>
          </a:bodyPr>
          <a:lstStyle/>
          <a:p>
            <a:pPr defTabSz="767951">
              <a:spcBef>
                <a:spcPts val="400"/>
              </a:spcBef>
              <a:defRPr sz="12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</a:p>
          <a:p>
            <a:pPr marL="262499" indent="-190500" defTabSz="767951">
              <a:spcBef>
                <a:spcPts val="400"/>
              </a:spcBef>
              <a:buSzPct val="100000"/>
              <a:buBlip>
                <a:blip r:embed="rId5"/>
              </a:buBlip>
              <a:defRPr sz="12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Назначено </a:t>
            </a:r>
            <a:r>
              <a:rPr>
                <a:latin typeface="Montserrat Bold"/>
                <a:ea typeface="Montserrat Bold"/>
                <a:cs typeface="Montserrat Bold"/>
                <a:sym typeface="Montserrat Bold"/>
              </a:rPr>
              <a:t>45</a:t>
            </a:r>
            <a:r>
              <a:t> наставников для </a:t>
            </a:r>
            <a:r>
              <a:rPr>
                <a:latin typeface="Montserrat Bold"/>
                <a:ea typeface="Montserrat Bold"/>
                <a:cs typeface="Montserrat Bold"/>
                <a:sym typeface="Montserrat Bold"/>
              </a:rPr>
              <a:t>62</a:t>
            </a:r>
            <a:r>
              <a:t> новых сотрудников</a:t>
            </a:r>
            <a:br>
              <a:rPr>
                <a:solidFill>
                  <a:srgbClr val="034896"/>
                </a:solidFill>
              </a:rPr>
            </a:br>
            <a:endParaRPr>
              <a:solidFill>
                <a:srgbClr val="034896"/>
              </a:solidFill>
            </a:endParaRPr>
          </a:p>
          <a:p>
            <a:pPr marL="262499" indent="-190500" defTabSz="767951">
              <a:spcBef>
                <a:spcPts val="400"/>
              </a:spcBef>
              <a:buSzPct val="100000"/>
              <a:buBlip>
                <a:blip r:embed="rId5"/>
              </a:buBlip>
              <a:defRPr sz="12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Имеют статус «Молодой специалист» — </a:t>
            </a:r>
            <a:r>
              <a:rPr>
                <a:latin typeface="Montserrat Bold"/>
                <a:ea typeface="Montserrat Bold"/>
                <a:cs typeface="Montserrat Bold"/>
                <a:sym typeface="Montserrat Bold"/>
              </a:rPr>
              <a:t>7 новых сотрудников</a:t>
            </a:r>
            <a:r>
              <a:t> прошедших адаптацию</a:t>
            </a:r>
          </a:p>
          <a:p>
            <a:pPr defTabSz="767951">
              <a:spcBef>
                <a:spcPts val="400"/>
              </a:spcBef>
              <a:defRPr sz="12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</a:p>
          <a:p>
            <a:pPr marL="262499" indent="-190500" defTabSz="767951">
              <a:spcBef>
                <a:spcPts val="400"/>
              </a:spcBef>
              <a:buSzPct val="100000"/>
              <a:buBlip>
                <a:blip r:embed="rId5"/>
              </a:buBlip>
              <a:defRPr sz="12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>
                <a:latin typeface="Montserrat Bold"/>
                <a:ea typeface="Montserrat Bold"/>
                <a:cs typeface="Montserrat Bold"/>
                <a:sym typeface="Montserrat Bold"/>
              </a:rPr>
              <a:t>16% сотрудников,</a:t>
            </a:r>
            <a:r>
              <a:t> прошедших адаптацию </a:t>
            </a:r>
            <a:br/>
            <a:r>
              <a:t>с наставником, уволились. Из них 2 из числа молодежи</a:t>
            </a:r>
          </a:p>
        </p:txBody>
      </p:sp>
      <p:sp>
        <p:nvSpPr>
          <p:cNvPr id="190" name="TextBox 40"/>
          <p:cNvSpPr txBox="1"/>
          <p:nvPr/>
        </p:nvSpPr>
        <p:spPr>
          <a:xfrm>
            <a:off x="6008909" y="1883287"/>
            <a:ext cx="722762" cy="370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2657" tIns="32657" rIns="32657" bIns="32657">
            <a:spAutoFit/>
          </a:bodyPr>
          <a:lstStyle>
            <a:lvl1pPr defTabSz="767951">
              <a:defRPr sz="2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2024</a:t>
            </a:r>
          </a:p>
        </p:txBody>
      </p:sp>
      <p:grpSp>
        <p:nvGrpSpPr>
          <p:cNvPr id="197" name="Group"/>
          <p:cNvGrpSpPr/>
          <p:nvPr/>
        </p:nvGrpSpPr>
        <p:grpSpPr>
          <a:xfrm>
            <a:off x="5436258" y="5271323"/>
            <a:ext cx="6155013" cy="1134218"/>
            <a:chOff x="0" y="0"/>
            <a:chExt cx="6155011" cy="1134216"/>
          </a:xfrm>
        </p:grpSpPr>
        <p:sp>
          <p:nvSpPr>
            <p:cNvPr id="191" name="TextBox 38"/>
            <p:cNvSpPr txBox="1"/>
            <p:nvPr/>
          </p:nvSpPr>
          <p:spPr>
            <a:xfrm>
              <a:off x="0" y="127906"/>
              <a:ext cx="784779" cy="190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767951">
                <a:lnSpc>
                  <a:spcPct val="90000"/>
                </a:lnSpc>
                <a:defRPr spc="0" sz="1200">
                  <a:solidFill>
                    <a:srgbClr val="0033A0"/>
                  </a:solidFill>
                  <a:latin typeface="Montserrat Regular"/>
                  <a:ea typeface="Montserrat Regular"/>
                  <a:cs typeface="Montserrat Regular"/>
                  <a:sym typeface="Montserrat Regular"/>
                </a:defRPr>
              </a:lvl1pPr>
            </a:lstStyle>
            <a:p>
              <a:pPr/>
              <a:r>
                <a:t>Новация!</a:t>
              </a:r>
            </a:p>
          </p:txBody>
        </p:sp>
        <p:sp>
          <p:nvSpPr>
            <p:cNvPr id="192" name="TextBox 44"/>
            <p:cNvSpPr txBox="1"/>
            <p:nvPr/>
          </p:nvSpPr>
          <p:spPr>
            <a:xfrm>
              <a:off x="1428762" y="0"/>
              <a:ext cx="4726250" cy="4463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657" tIns="32657" rIns="32657" bIns="32657" numCol="1" anchor="t">
              <a:spAutoFit/>
            </a:bodyPr>
            <a:lstStyle/>
            <a:p>
              <a:pPr defTabSz="767951">
                <a:spcBef>
                  <a:spcPts val="400"/>
                </a:spcBef>
                <a:defRPr sz="1200"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  <a:r>
                <a:rPr>
                  <a:latin typeface="Montserrat Bold"/>
                  <a:ea typeface="Montserrat Bold"/>
                  <a:cs typeface="Montserrat Bold"/>
                  <a:sym typeface="Montserrat Bold"/>
                </a:rPr>
                <a:t>2 молодых специалиста </a:t>
              </a:r>
              <a:r>
                <a:t>в возрасте до 35 лет</a:t>
              </a:r>
              <a:r>
                <a:rPr>
                  <a:latin typeface="Montserrat Bold"/>
                  <a:ea typeface="Montserrat Bold"/>
                  <a:cs typeface="Montserrat Bold"/>
                  <a:sym typeface="Montserrat Bold"/>
                </a:rPr>
                <a:t> </a:t>
              </a:r>
              <a:r>
                <a:t>стали</a:t>
              </a:r>
              <a:r>
                <a:rPr>
                  <a:latin typeface="Montserrat Bold"/>
                  <a:ea typeface="Montserrat Bold"/>
                  <a:cs typeface="Montserrat Bold"/>
                  <a:sym typeface="Montserrat Bold"/>
                </a:rPr>
                <a:t> </a:t>
              </a:r>
              <a:r>
                <a:t>наставниками для новичков</a:t>
              </a:r>
            </a:p>
          </p:txBody>
        </p:sp>
        <p:sp>
          <p:nvSpPr>
            <p:cNvPr id="193" name="Final"/>
            <p:cNvSpPr/>
            <p:nvPr/>
          </p:nvSpPr>
          <p:spPr>
            <a:xfrm>
              <a:off x="889963" y="6350"/>
              <a:ext cx="433615" cy="433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4"/>
                    <a:pt x="4836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close/>
                  <a:moveTo>
                    <a:pt x="10800" y="2377"/>
                  </a:moveTo>
                  <a:lnTo>
                    <a:pt x="12757" y="8229"/>
                  </a:lnTo>
                  <a:lnTo>
                    <a:pt x="18845" y="8229"/>
                  </a:lnTo>
                  <a:lnTo>
                    <a:pt x="13939" y="11923"/>
                  </a:lnTo>
                  <a:lnTo>
                    <a:pt x="15873" y="17710"/>
                  </a:lnTo>
                  <a:lnTo>
                    <a:pt x="10800" y="14219"/>
                  </a:lnTo>
                  <a:lnTo>
                    <a:pt x="5727" y="17710"/>
                  </a:lnTo>
                  <a:lnTo>
                    <a:pt x="7661" y="11923"/>
                  </a:lnTo>
                  <a:lnTo>
                    <a:pt x="2755" y="8229"/>
                  </a:lnTo>
                  <a:lnTo>
                    <a:pt x="8845" y="8229"/>
                  </a:lnTo>
                  <a:lnTo>
                    <a:pt x="10800" y="2377"/>
                  </a:lnTo>
                  <a:close/>
                </a:path>
              </a:pathLst>
            </a:custGeom>
            <a:solidFill>
              <a:srgbClr val="1C4794"/>
            </a:solidFill>
            <a:ln w="12700" cap="flat">
              <a:solidFill>
                <a:srgbClr val="1C479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4" name="TextBox 44"/>
            <p:cNvSpPr txBox="1"/>
            <p:nvPr/>
          </p:nvSpPr>
          <p:spPr>
            <a:xfrm>
              <a:off x="1428762" y="687902"/>
              <a:ext cx="4726250" cy="4463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657" tIns="32657" rIns="32657" bIns="32657" numCol="1" anchor="t">
              <a:spAutoFit/>
            </a:bodyPr>
            <a:lstStyle/>
            <a:p>
              <a:pPr defTabSz="767951">
                <a:spcBef>
                  <a:spcPts val="400"/>
                </a:spcBef>
                <a:defRPr sz="1200"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  <a:r>
                <a:t>Назначено </a:t>
              </a:r>
              <a:r>
                <a:rPr>
                  <a:latin typeface="Montserrat Bold"/>
                  <a:ea typeface="Montserrat Bold"/>
                  <a:cs typeface="Montserrat Bold"/>
                  <a:sym typeface="Montserrat Bold"/>
                </a:rPr>
                <a:t>3 наставника </a:t>
              </a:r>
              <a:r>
                <a:t>при переводе сотрудников </a:t>
              </a:r>
              <a:br/>
              <a:r>
                <a:t>на новую должность</a:t>
              </a:r>
            </a:p>
          </p:txBody>
        </p:sp>
        <p:sp>
          <p:nvSpPr>
            <p:cNvPr id="195" name="Final"/>
            <p:cNvSpPr/>
            <p:nvPr/>
          </p:nvSpPr>
          <p:spPr>
            <a:xfrm>
              <a:off x="889963" y="676722"/>
              <a:ext cx="433615" cy="433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4"/>
                    <a:pt x="4836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close/>
                  <a:moveTo>
                    <a:pt x="10800" y="2377"/>
                  </a:moveTo>
                  <a:lnTo>
                    <a:pt x="12757" y="8229"/>
                  </a:lnTo>
                  <a:lnTo>
                    <a:pt x="18845" y="8229"/>
                  </a:lnTo>
                  <a:lnTo>
                    <a:pt x="13939" y="11923"/>
                  </a:lnTo>
                  <a:lnTo>
                    <a:pt x="15873" y="17710"/>
                  </a:lnTo>
                  <a:lnTo>
                    <a:pt x="10800" y="14219"/>
                  </a:lnTo>
                  <a:lnTo>
                    <a:pt x="5727" y="17710"/>
                  </a:lnTo>
                  <a:lnTo>
                    <a:pt x="7661" y="11923"/>
                  </a:lnTo>
                  <a:lnTo>
                    <a:pt x="2755" y="8229"/>
                  </a:lnTo>
                  <a:lnTo>
                    <a:pt x="8845" y="8229"/>
                  </a:lnTo>
                  <a:lnTo>
                    <a:pt x="10800" y="2377"/>
                  </a:lnTo>
                  <a:close/>
                </a:path>
              </a:pathLst>
            </a:custGeom>
            <a:solidFill>
              <a:srgbClr val="1C4794"/>
            </a:solidFill>
            <a:ln w="12700" cap="flat">
              <a:solidFill>
                <a:srgbClr val="1C479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6" name="TextBox 38"/>
            <p:cNvSpPr txBox="1"/>
            <p:nvPr/>
          </p:nvSpPr>
          <p:spPr>
            <a:xfrm>
              <a:off x="0" y="796199"/>
              <a:ext cx="784779" cy="190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767951">
                <a:lnSpc>
                  <a:spcPct val="90000"/>
                </a:lnSpc>
                <a:defRPr spc="0" sz="1200">
                  <a:solidFill>
                    <a:srgbClr val="0033A0"/>
                  </a:solidFill>
                  <a:latin typeface="Montserrat Regular"/>
                  <a:ea typeface="Montserrat Regular"/>
                  <a:cs typeface="Montserrat Regular"/>
                  <a:sym typeface="Montserrat Regular"/>
                </a:defRPr>
              </a:lvl1pPr>
            </a:lstStyle>
            <a:p>
              <a:pPr/>
              <a:r>
                <a:t>Новация!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AutoShape 3"/>
          <p:cNvSpPr/>
          <p:nvPr/>
        </p:nvSpPr>
        <p:spPr>
          <a:xfrm>
            <a:off x="6609763" y="4887639"/>
            <a:ext cx="5102470" cy="1754715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3">
                <a:lumOff val="17647"/>
              </a:schemeClr>
            </a:solidFill>
            <a:miter lim="400000"/>
          </a:ln>
        </p:spPr>
        <p:txBody>
          <a:bodyPr lIns="30478" tIns="30478" rIns="30478" bIns="30478"/>
          <a:lstStyle/>
          <a:p>
            <a:pPr defTabSz="609599">
              <a:defRPr sz="1100"/>
            </a:pPr>
          </a:p>
        </p:txBody>
      </p:sp>
      <p:sp>
        <p:nvSpPr>
          <p:cNvPr id="200" name="Прямоугольник 4"/>
          <p:cNvSpPr/>
          <p:nvPr/>
        </p:nvSpPr>
        <p:spPr>
          <a:xfrm>
            <a:off x="6609763" y="4887639"/>
            <a:ext cx="5102470" cy="1754715"/>
          </a:xfrm>
          <a:prstGeom prst="rect">
            <a:avLst/>
          </a:prstGeom>
          <a:blipFill>
            <a:blip r:embed="rId2">
              <a:alphaModFix amt="45086"/>
            </a:blip>
          </a:blipFill>
          <a:ln w="12700">
            <a:solidFill>
              <a:srgbClr val="FFFFFF">
                <a:alpha val="45086"/>
              </a:srgbClr>
            </a:solidFill>
            <a:miter lim="400000"/>
          </a:ln>
        </p:spPr>
        <p:txBody>
          <a:bodyPr lIns="45718" tIns="45718" rIns="45718" bIns="45718" anchor="ctr"/>
          <a:lstStyle/>
          <a:p>
            <a:pPr algn="ctr" defTabSz="575963">
              <a:defRPr sz="4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</a:p>
        </p:txBody>
      </p:sp>
      <p:sp>
        <p:nvSpPr>
          <p:cNvPr id="201" name="AutoShape 3"/>
          <p:cNvSpPr/>
          <p:nvPr/>
        </p:nvSpPr>
        <p:spPr>
          <a:xfrm>
            <a:off x="528566" y="4930389"/>
            <a:ext cx="5102469" cy="1669215"/>
          </a:xfrm>
          <a:prstGeom prst="rect">
            <a:avLst/>
          </a:prstGeom>
          <a:solidFill>
            <a:srgbClr val="FFFFFF"/>
          </a:solidFill>
          <a:ln w="12700">
            <a:solidFill>
              <a:srgbClr val="1C4794"/>
            </a:solidFill>
            <a:miter lim="400000"/>
          </a:ln>
        </p:spPr>
        <p:txBody>
          <a:bodyPr lIns="30478" tIns="30478" rIns="30478" bIns="30478"/>
          <a:lstStyle/>
          <a:p>
            <a:pPr defTabSz="609599">
              <a:defRPr sz="1100"/>
            </a:pPr>
          </a:p>
        </p:txBody>
      </p:sp>
      <p:sp>
        <p:nvSpPr>
          <p:cNvPr id="202" name="Прямоугольник 4"/>
          <p:cNvSpPr/>
          <p:nvPr/>
        </p:nvSpPr>
        <p:spPr>
          <a:xfrm>
            <a:off x="516711" y="4928944"/>
            <a:ext cx="5102469" cy="1672105"/>
          </a:xfrm>
          <a:prstGeom prst="rect">
            <a:avLst/>
          </a:prstGeom>
          <a:blipFill>
            <a:blip r:embed="rId2">
              <a:alphaModFix amt="45086"/>
            </a:blip>
          </a:blipFill>
          <a:ln w="12700">
            <a:solidFill>
              <a:srgbClr val="FFFFFF">
                <a:alpha val="45086"/>
              </a:srgbClr>
            </a:solidFill>
            <a:miter lim="400000"/>
          </a:ln>
        </p:spPr>
        <p:txBody>
          <a:bodyPr lIns="45718" tIns="45718" rIns="45718" bIns="45718" anchor="ctr"/>
          <a:lstStyle/>
          <a:p>
            <a:pPr algn="ctr" defTabSz="575963">
              <a:defRPr sz="4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</a:p>
        </p:txBody>
      </p:sp>
      <p:sp>
        <p:nvSpPr>
          <p:cNvPr id="203" name="TextBox 5"/>
          <p:cNvSpPr txBox="1"/>
          <p:nvPr/>
        </p:nvSpPr>
        <p:spPr>
          <a:xfrm>
            <a:off x="415719" y="317804"/>
            <a:ext cx="8960857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pc="-1" sz="2800">
                <a:solidFill>
                  <a:srgbClr val="004899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/>
            <a:r>
              <a:t>Реализуемые проекты</a:t>
            </a:r>
          </a:p>
        </p:txBody>
      </p:sp>
      <p:sp>
        <p:nvSpPr>
          <p:cNvPr id="204" name="Slide Number Placeholder 5"/>
          <p:cNvSpPr txBox="1"/>
          <p:nvPr>
            <p:ph type="sldNum" sz="quarter" idx="4294967295"/>
          </p:nvPr>
        </p:nvSpPr>
        <p:spPr>
          <a:xfrm>
            <a:off x="11862815" y="6504306"/>
            <a:ext cx="178944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5" name="TextBox 7"/>
          <p:cNvSpPr txBox="1"/>
          <p:nvPr/>
        </p:nvSpPr>
        <p:spPr>
          <a:xfrm>
            <a:off x="415719" y="777544"/>
            <a:ext cx="8960857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pc="-1" sz="1600">
                <a:solidFill>
                  <a:srgbClr val="00489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Продукты для привлечения и удержания молодежи</a:t>
            </a:r>
          </a:p>
        </p:txBody>
      </p:sp>
      <p:grpSp>
        <p:nvGrpSpPr>
          <p:cNvPr id="208" name="Group"/>
          <p:cNvGrpSpPr/>
          <p:nvPr/>
        </p:nvGrpSpPr>
        <p:grpSpPr>
          <a:xfrm>
            <a:off x="2115408" y="4653333"/>
            <a:ext cx="1928784" cy="520046"/>
            <a:chOff x="0" y="0"/>
            <a:chExt cx="1928783" cy="520045"/>
          </a:xfrm>
        </p:grpSpPr>
        <p:sp>
          <p:nvSpPr>
            <p:cNvPr id="206" name="Rounded Rectangle"/>
            <p:cNvSpPr/>
            <p:nvPr/>
          </p:nvSpPr>
          <p:spPr>
            <a:xfrm rot="16200000">
              <a:off x="704369" y="-704370"/>
              <a:ext cx="520046" cy="1928785"/>
            </a:xfrm>
            <a:prstGeom prst="roundRect">
              <a:avLst>
                <a:gd name="adj" fmla="val 45414"/>
              </a:avLst>
            </a:prstGeom>
            <a:solidFill>
              <a:srgbClr val="1C4794"/>
            </a:solidFill>
            <a:ln w="3175" cap="flat">
              <a:solidFill>
                <a:srgbClr val="E0E9F3"/>
              </a:solidFill>
              <a:prstDash val="solid"/>
              <a:miter lim="800000"/>
            </a:ln>
            <a:effectLst>
              <a:outerShdw sx="100000" sy="100000" kx="0" ky="0" algn="b" rotWithShape="0" blurRad="25400" dist="12700" dir="2700000">
                <a:srgbClr val="808080">
                  <a:alpha val="30000"/>
                </a:srgbClr>
              </a:outerShdw>
            </a:effectLst>
          </p:spPr>
          <p:txBody>
            <a:bodyPr wrap="square" lIns="32657" tIns="32657" rIns="32657" bIns="32657" numCol="1" anchor="ctr">
              <a:noAutofit/>
            </a:bodyPr>
            <a:lstStyle/>
            <a:p>
              <a:pPr algn="ctr" defTabSz="767951">
                <a:defRPr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7" name="TextBox 12"/>
            <p:cNvSpPr txBox="1"/>
            <p:nvPr/>
          </p:nvSpPr>
          <p:spPr>
            <a:xfrm>
              <a:off x="255708" y="168010"/>
              <a:ext cx="1417367" cy="1840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ctr" defTabSz="609599">
                <a:defRPr sz="12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pPr/>
              <a:r>
                <a:t>Результаты</a:t>
              </a:r>
            </a:p>
          </p:txBody>
        </p:sp>
      </p:grpSp>
      <p:sp>
        <p:nvSpPr>
          <p:cNvPr id="209" name="TextBox 43"/>
          <p:cNvSpPr txBox="1"/>
          <p:nvPr/>
        </p:nvSpPr>
        <p:spPr>
          <a:xfrm>
            <a:off x="770567" y="5160839"/>
            <a:ext cx="4618466" cy="1208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2657" tIns="32657" rIns="32657" bIns="32657">
            <a:spAutoFit/>
          </a:bodyPr>
          <a:lstStyle/>
          <a:p>
            <a:pPr defTabSz="767951">
              <a:defRPr sz="12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</a:p>
          <a:p>
            <a:pPr defTabSz="653168">
              <a:defRPr sz="12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>
                <a:solidFill>
                  <a:srgbClr val="1C479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Запуск программы – март 2024</a:t>
            </a:r>
            <a:br/>
          </a:p>
          <a:p>
            <a:pPr defTabSz="653168">
              <a:defRPr sz="1200">
                <a:solidFill>
                  <a:srgbClr val="1C4794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март — август 2024</a:t>
            </a:r>
          </a:p>
          <a:p>
            <a:pPr defTabSz="653168">
              <a:defRPr sz="12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трудоустройство по рекомендациям: </a:t>
            </a:r>
            <a:r>
              <a:rPr>
                <a:latin typeface="Montserrat Bold"/>
                <a:ea typeface="Montserrat Bold"/>
                <a:cs typeface="Montserrat Bold"/>
                <a:sym typeface="Montserrat Bold"/>
              </a:rPr>
              <a:t>4 сотрудника</a:t>
            </a:r>
            <a:r>
              <a:t>, </a:t>
            </a:r>
            <a:br/>
            <a:r>
              <a:rPr>
                <a:latin typeface="Montserrat Bold"/>
                <a:ea typeface="Montserrat Bold"/>
                <a:cs typeface="Montserrat Bold"/>
                <a:sym typeface="Montserrat Bold"/>
              </a:rPr>
              <a:t>3 – из числа молодежи</a:t>
            </a:r>
          </a:p>
        </p:txBody>
      </p:sp>
      <p:grpSp>
        <p:nvGrpSpPr>
          <p:cNvPr id="212" name="Group"/>
          <p:cNvGrpSpPr/>
          <p:nvPr/>
        </p:nvGrpSpPr>
        <p:grpSpPr>
          <a:xfrm>
            <a:off x="8327351" y="4653333"/>
            <a:ext cx="1996670" cy="520046"/>
            <a:chOff x="0" y="0"/>
            <a:chExt cx="1996669" cy="520045"/>
          </a:xfrm>
        </p:grpSpPr>
        <p:sp>
          <p:nvSpPr>
            <p:cNvPr id="210" name="Rounded Rectangle"/>
            <p:cNvSpPr/>
            <p:nvPr/>
          </p:nvSpPr>
          <p:spPr>
            <a:xfrm rot="16200000">
              <a:off x="738312" y="-738313"/>
              <a:ext cx="520046" cy="1996671"/>
            </a:xfrm>
            <a:prstGeom prst="roundRect">
              <a:avLst>
                <a:gd name="adj" fmla="val 47013"/>
              </a:avLst>
            </a:prstGeom>
            <a:solidFill>
              <a:srgbClr val="EDEDED"/>
            </a:solidFill>
            <a:ln w="3175" cap="flat">
              <a:solidFill>
                <a:srgbClr val="E0E9F3"/>
              </a:solidFill>
              <a:prstDash val="solid"/>
              <a:miter lim="800000"/>
            </a:ln>
            <a:effectLst>
              <a:outerShdw sx="100000" sy="100000" kx="0" ky="0" algn="b" rotWithShape="0" blurRad="25400" dist="12700" dir="2700000">
                <a:srgbClr val="808080">
                  <a:alpha val="30000"/>
                </a:srgbClr>
              </a:outerShdw>
            </a:effectLst>
          </p:spPr>
          <p:txBody>
            <a:bodyPr wrap="square" lIns="32657" tIns="32657" rIns="32657" bIns="32657" numCol="1" anchor="ctr">
              <a:noAutofit/>
            </a:bodyPr>
            <a:lstStyle/>
            <a:p>
              <a:pPr algn="ctr" defTabSz="767951">
                <a:defRPr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1" name="TextBox 12"/>
            <p:cNvSpPr txBox="1"/>
            <p:nvPr/>
          </p:nvSpPr>
          <p:spPr>
            <a:xfrm>
              <a:off x="133266" y="164772"/>
              <a:ext cx="1730137" cy="190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 defTabSz="609599">
                <a:defRPr sz="1200"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pPr/>
              <a:r>
                <a:t>Результаты</a:t>
              </a:r>
            </a:p>
          </p:txBody>
        </p:sp>
      </p:grpSp>
      <p:sp>
        <p:nvSpPr>
          <p:cNvPr id="213" name="Кадровый резерв 1.0:…"/>
          <p:cNvSpPr txBox="1"/>
          <p:nvPr/>
        </p:nvSpPr>
        <p:spPr>
          <a:xfrm>
            <a:off x="6909365" y="5233491"/>
            <a:ext cx="4832642" cy="1322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2657" tIns="32657" rIns="32657" bIns="32657">
            <a:spAutoFit/>
          </a:bodyPr>
          <a:lstStyle/>
          <a:p>
            <a:pPr defTabSz="653168">
              <a:defRPr sz="900">
                <a:solidFill>
                  <a:srgbClr val="1C4794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Кадровый резерв 1.0</a:t>
            </a:r>
            <a:r>
              <a:t>:</a:t>
            </a:r>
          </a:p>
          <a:p>
            <a:pPr defTabSz="653168">
              <a:defRPr sz="9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— </a:t>
            </a:r>
            <a:r>
              <a:rPr>
                <a:latin typeface="Montserrat Bold"/>
                <a:ea typeface="Montserrat Bold"/>
                <a:cs typeface="Montserrat Bold"/>
                <a:sym typeface="Montserrat Bold"/>
              </a:rPr>
              <a:t>12 сотрудников</a:t>
            </a:r>
            <a:r>
              <a:t> зачислены в кадровый резерв </a:t>
            </a:r>
            <a:br/>
            <a:r>
              <a:t>— </a:t>
            </a:r>
            <a:r>
              <a:rPr>
                <a:latin typeface="Montserrat Bold"/>
                <a:ea typeface="Montserrat Bold"/>
                <a:cs typeface="Montserrat Bold"/>
                <a:sym typeface="Montserrat Bold"/>
              </a:rPr>
              <a:t>средний возраст </a:t>
            </a:r>
            <a:r>
              <a:t>резервистов — </a:t>
            </a:r>
            <a:r>
              <a:rPr>
                <a:latin typeface="Montserrat Bold"/>
                <a:ea typeface="Montserrat Bold"/>
                <a:cs typeface="Montserrat Bold"/>
                <a:sym typeface="Montserrat Bold"/>
              </a:rPr>
              <a:t>40,27 лет </a:t>
            </a:r>
            <a:endParaRPr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defTabSz="653168">
              <a:defRPr sz="9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>
                <a:latin typeface="Montserrat Bold"/>
                <a:ea typeface="Montserrat Bold"/>
                <a:cs typeface="Montserrat Bold"/>
                <a:sym typeface="Montserrat Bold"/>
              </a:rPr>
              <a:t>— 7 резервистов</a:t>
            </a:r>
            <a:r>
              <a:t> уже назначены на </a:t>
            </a:r>
            <a:r>
              <a:rPr>
                <a:latin typeface="Montserrat Bold"/>
                <a:ea typeface="Montserrat Bold"/>
                <a:cs typeface="Montserrat Bold"/>
                <a:sym typeface="Montserrat Bold"/>
              </a:rPr>
              <a:t>руководящие должности</a:t>
            </a:r>
            <a:r>
              <a:t> </a:t>
            </a:r>
            <a:br/>
            <a:r>
              <a:t>(из них</a:t>
            </a:r>
            <a:r>
              <a:rPr>
                <a:latin typeface="Montserrat Bold"/>
                <a:ea typeface="Montserrat Bold"/>
                <a:cs typeface="Montserrat Bold"/>
                <a:sym typeface="Montserrat Bold"/>
              </a:rPr>
              <a:t> 1 — из числа молодежи</a:t>
            </a:r>
            <a:r>
              <a:t>)</a:t>
            </a:r>
          </a:p>
          <a:p>
            <a:pPr defTabSz="653168">
              <a:defRPr sz="9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</a:p>
          <a:p>
            <a:pPr defTabSz="653168">
              <a:defRPr sz="900">
                <a:solidFill>
                  <a:srgbClr val="1C4794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Кадровый резерв 2.0</a:t>
            </a:r>
            <a:r>
              <a:t>:</a:t>
            </a:r>
          </a:p>
          <a:p>
            <a:pPr defTabSz="653168">
              <a:defRPr sz="9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—</a:t>
            </a:r>
            <a:r>
              <a:rPr>
                <a:latin typeface="Montserrat Bold"/>
                <a:ea typeface="Montserrat Bold"/>
                <a:cs typeface="Montserrat Bold"/>
                <a:sym typeface="Montserrat Bold"/>
              </a:rPr>
              <a:t> 9 сотрудников</a:t>
            </a:r>
            <a:r>
              <a:t> зачислены в кадровый резерв</a:t>
            </a:r>
          </a:p>
          <a:p>
            <a:pPr defTabSz="653168">
              <a:defRPr sz="9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— </a:t>
            </a:r>
            <a:r>
              <a:rPr>
                <a:latin typeface="Montserrat Bold"/>
                <a:ea typeface="Montserrat Bold"/>
                <a:cs typeface="Montserrat Bold"/>
                <a:sym typeface="Montserrat Bold"/>
              </a:rPr>
              <a:t>средний возраст</a:t>
            </a:r>
            <a:r>
              <a:t> резервистов — </a:t>
            </a:r>
            <a:r>
              <a:rPr>
                <a:latin typeface="Montserrat Bold"/>
                <a:ea typeface="Montserrat Bold"/>
                <a:cs typeface="Montserrat Bold"/>
                <a:sym typeface="Montserrat Bold"/>
              </a:rPr>
              <a:t>44,6 лет </a:t>
            </a:r>
          </a:p>
        </p:txBody>
      </p:sp>
      <p:sp>
        <p:nvSpPr>
          <p:cNvPr id="214" name="TextBox 7"/>
          <p:cNvSpPr txBox="1"/>
          <p:nvPr/>
        </p:nvSpPr>
        <p:spPr>
          <a:xfrm>
            <a:off x="542719" y="1712378"/>
            <a:ext cx="4712207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pc="-1" sz="1600">
                <a:solidFill>
                  <a:srgbClr val="00489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>
                <a:latin typeface="Montserrat Bold"/>
                <a:ea typeface="Montserrat Bold"/>
                <a:cs typeface="Montserrat Bold"/>
                <a:sym typeface="Montserrat Bold"/>
              </a:rPr>
              <a:t>Приведи друга </a:t>
            </a:r>
            <a:r>
              <a:t>(реферальная программа)</a:t>
            </a:r>
          </a:p>
        </p:txBody>
      </p:sp>
      <p:sp>
        <p:nvSpPr>
          <p:cNvPr id="215" name="TextBox 7"/>
          <p:cNvSpPr txBox="1"/>
          <p:nvPr/>
        </p:nvSpPr>
        <p:spPr>
          <a:xfrm>
            <a:off x="6590011" y="1712378"/>
            <a:ext cx="4832642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pc="-1" sz="1600">
                <a:solidFill>
                  <a:srgbClr val="004899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>
              <a:defRPr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>
                <a:latin typeface="Montserrat Bold"/>
                <a:ea typeface="Montserrat Bold"/>
                <a:cs typeface="Montserrat Bold"/>
                <a:sym typeface="Montserrat Bold"/>
              </a:rPr>
              <a:t>Управленческий кадровый резерв</a:t>
            </a:r>
          </a:p>
        </p:txBody>
      </p:sp>
      <p:sp>
        <p:nvSpPr>
          <p:cNvPr id="216" name="Любой сотрудник компании может порекомендовать своего знакомого, друга или родственника в качестве претендента на нашу вакансию…"/>
          <p:cNvSpPr txBox="1"/>
          <p:nvPr/>
        </p:nvSpPr>
        <p:spPr>
          <a:xfrm>
            <a:off x="639198" y="2414506"/>
            <a:ext cx="4519249" cy="18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653168">
              <a:defRPr sz="1100">
                <a:solidFill>
                  <a:srgbClr val="D45430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Любой сотрудник компании может порекомендовать своего знакомого, друга или родственника в качестве претендента на нашу вакансию</a:t>
            </a:r>
          </a:p>
          <a:p>
            <a:pPr defTabSz="653168">
              <a:defRPr sz="11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</a:p>
          <a:p>
            <a:pPr defTabSz="653168">
              <a:defRPr sz="1100">
                <a:solidFill>
                  <a:srgbClr val="1C4794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Денежный бонус, если</a:t>
            </a:r>
            <a:r>
              <a:t>:</a:t>
            </a:r>
          </a:p>
          <a:p>
            <a:pPr defTabSz="653168">
              <a:defRPr sz="11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— новичок успешно освоил программу первичной адаптации и прошел тестирование на проверку приобретенных знаний и навыков</a:t>
            </a:r>
            <a:br/>
            <a:r>
              <a:t>— кандидат отработал в Центре занятости </a:t>
            </a:r>
            <a:r>
              <a:rPr>
                <a:latin typeface="Montserrat Bold"/>
                <a:ea typeface="Montserrat Bold"/>
                <a:cs typeface="Montserrat Bold"/>
                <a:sym typeface="Montserrat Bold"/>
              </a:rPr>
              <a:t>не менее 3 месяцев с даты трудоустройства</a:t>
            </a:r>
          </a:p>
        </p:txBody>
      </p:sp>
      <p:sp>
        <p:nvSpPr>
          <p:cNvPr id="217" name="Цели кадрового резерва:   — выявить талантливых будущих управленцев  — внедрить современные кадровые технологии — сформировать у сотрудников позитивный настрой на развитие и реализацию своего потенциала…"/>
          <p:cNvSpPr txBox="1"/>
          <p:nvPr/>
        </p:nvSpPr>
        <p:spPr>
          <a:xfrm>
            <a:off x="6710702" y="2364168"/>
            <a:ext cx="4924017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653168">
              <a:defRPr sz="12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>
                <a:solidFill>
                  <a:srgbClr val="D4543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Цели кадрового резерва: </a:t>
            </a:r>
            <a:br/>
            <a:r>
              <a:t> — выявить талантливых будущих управленцев </a:t>
            </a:r>
            <a:br/>
            <a:r>
              <a:t>— внедрить современные кадровые технологии</a:t>
            </a:r>
            <a:br/>
            <a:r>
              <a:t>— сформировать у сотрудников позитивный настрой на развитие и реализацию своего потенциала</a:t>
            </a:r>
            <a:br/>
          </a:p>
          <a:p>
            <a:pPr defTabSz="653168">
              <a:defRPr sz="12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В процессе разработки проект </a:t>
            </a:r>
            <a:r>
              <a:rPr>
                <a:solidFill>
                  <a:srgbClr val="1C479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«Молодежный кадровый резерв»</a:t>
            </a:r>
            <a:r>
              <a:t>. Запуск — </a:t>
            </a:r>
            <a:r>
              <a:rPr>
                <a:solidFill>
                  <a:srgbClr val="1C479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октябрь 2024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lide Number Placeholder 5"/>
          <p:cNvSpPr txBox="1"/>
          <p:nvPr>
            <p:ph type="sldNum" sz="quarter" idx="4294967295"/>
          </p:nvPr>
        </p:nvSpPr>
        <p:spPr>
          <a:xfrm>
            <a:off x="11859704" y="6504306"/>
            <a:ext cx="185167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20" name="Screenshot 2024-09-04 at 13.38.41.png" descr="Screenshot 2024-09-04 at 13.38.4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536" y="-1"/>
            <a:ext cx="12285072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Box 1"/>
          <p:cNvSpPr txBox="1"/>
          <p:nvPr/>
        </p:nvSpPr>
        <p:spPr>
          <a:xfrm>
            <a:off x="415719" y="2964179"/>
            <a:ext cx="8960857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pc="-1" sz="5400">
                <a:solidFill>
                  <a:srgbClr val="004899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/>
            <a:r>
              <a:t>Спасибо за внимание!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