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14"/>
  </p:notesMasterIdLst>
  <p:sldIdLst>
    <p:sldId id="256" r:id="rId5"/>
    <p:sldId id="265" r:id="rId6"/>
    <p:sldId id="267" r:id="rId7"/>
    <p:sldId id="259" r:id="rId8"/>
    <p:sldId id="268" r:id="rId9"/>
    <p:sldId id="260" r:id="rId10"/>
    <p:sldId id="269" r:id="rId11"/>
    <p:sldId id="261" r:id="rId12"/>
    <p:sldId id="270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3A61B6"/>
    <a:srgbClr val="6AB2E2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E50B-7CBD-46C0-BEB7-1758670CE60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1DCF-3F39-4D07-986A-4C0D8D028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51DCF-3F39-4D07-986A-4C0D8D028B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1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 sz="1200" b="0" strike="noStrike" spc="-1">
                <a:latin typeface="Times New Roman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3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078AF77-B1F7-4C59-BCC7-957B01498A8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FA0BACB-7011-4C13-BE24-BE4B7C154C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FD92945-93BF-46E1-93D5-74487B0DA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66D0D8E-0976-4274-A1AB-0CD0630257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59E58F1-9232-45E9-AAFD-C023A1913E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E7CCC8F-808B-4583-9BA8-E20DD59DF5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5B1AB04-1656-407C-A79A-57A98975D6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B89827-AAC3-4FE9-8426-510A0521F0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B700E9-2078-4C08-8C27-2B9AFFABAA5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F5B809C-8DC8-4EA7-AB5E-B0BEB9AFD48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8387598-DE9B-4E47-BD9D-EB24900FAB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6B267A2-9974-452C-AF6C-5E731EC0030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B2AEE0-C2C2-475B-A331-619EE28847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CBE780-90A2-44F3-B936-67CAAA8651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A3D057-DED0-47F9-A3EB-FD9827B9BB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6B589C0-BFC3-4364-B0CE-263CCC727C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8B8F26-44A6-40F9-A39A-1E69A26C72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E78D67-3E31-4982-92A4-E0426C96031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0029FB-CA07-4E8D-BF27-3D838148DA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291F10-06F6-47F0-9BE3-D9A0BE605B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8A2D77-31F3-4D7B-A249-D58EC95DAD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02F9065-E674-41AE-8BC0-54652DADEE7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960FB82-5092-4A8B-9F15-365886C476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8B7BFC-A313-4694-BABA-62D039FE2A4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6283620-AEB9-4717-8BF6-E1C1F22DEB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8C21196-230B-4524-A238-AD011F49BE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5ADEF65-BAB3-4EE7-9423-52EFA3E445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AA1DB47-3219-4D09-A924-83A4B814F7D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147AC0D-88B2-4C89-9BC5-8A68600936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CB76E00-C6D4-43CC-8862-5F65F1AFD2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F0CBDD2-CC07-4888-880E-3FAA9F6329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A6A819D-D054-4967-8F11-7204A51C7C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E16438C-DC1E-45B1-8BC4-CC2575F1CB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59E730B-9F0D-4817-9983-CBDE1DCE9F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148040C-DADC-4F48-9246-CC75EA0022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3EAB50C-1BDA-4CB1-A658-FDB813DCE2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x-non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x-non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6"/>
          <p:cNvPicPr/>
          <p:nvPr/>
        </p:nvPicPr>
        <p:blipFill>
          <a:blip r:embed="rId14"/>
          <a:stretch/>
        </p:blipFill>
        <p:spPr>
          <a:xfrm>
            <a:off x="10607760" y="367560"/>
            <a:ext cx="1098360" cy="43164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sldNum" idx="1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730CF2E1-DC95-40D9-BDC0-444705A00954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8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79" name="Graphic 6"/>
          <p:cNvPicPr/>
          <p:nvPr/>
        </p:nvPicPr>
        <p:blipFill>
          <a:blip r:embed="rId15"/>
          <a:stretch/>
        </p:blipFill>
        <p:spPr>
          <a:xfrm>
            <a:off x="10607760" y="367560"/>
            <a:ext cx="1098360" cy="43164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sldNum" idx="2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046F049-F77C-4FF3-864B-A29252C017DC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2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5"/>
          <p:cNvPicPr/>
          <p:nvPr/>
        </p:nvPicPr>
        <p:blipFill>
          <a:blip r:embed="rId15"/>
          <a:stretch/>
        </p:blipFill>
        <p:spPr>
          <a:xfrm>
            <a:off x="10628280" y="357120"/>
            <a:ext cx="1079640" cy="43164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sldNum" idx="4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2C5821D-686C-47A3-814B-82B36C7E4050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image" Target="../media/image11.emf"/><Relationship Id="rId7" Type="http://schemas.openxmlformats.org/officeDocument/2006/relationships/image" Target="../media/image15.jp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5" Type="http://schemas.openxmlformats.org/officeDocument/2006/relationships/image" Target="../media/image19.sv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b="-3259"/>
          <a:stretch/>
        </p:blipFill>
        <p:spPr>
          <a:xfrm>
            <a:off x="0" y="-32658"/>
            <a:ext cx="7294287" cy="7081528"/>
          </a:xfrm>
          <a:prstGeom prst="rect">
            <a:avLst/>
          </a:prstGeom>
        </p:spPr>
      </p:pic>
      <p:pic>
        <p:nvPicPr>
          <p:cNvPr id="243" name="Рисунок 3"/>
          <p:cNvPicPr/>
          <p:nvPr/>
        </p:nvPicPr>
        <p:blipFill>
          <a:blip r:embed="rId4"/>
          <a:stretch/>
        </p:blipFill>
        <p:spPr>
          <a:xfrm>
            <a:off x="2774741" y="-32658"/>
            <a:ext cx="9681086" cy="6890658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59"/>
          <p:cNvSpPr/>
          <p:nvPr/>
        </p:nvSpPr>
        <p:spPr>
          <a:xfrm>
            <a:off x="6095880" y="2282400"/>
            <a:ext cx="5813280" cy="1537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000" b="0" strike="noStrike" spc="-1" dirty="0" smtClean="0">
                <a:solidFill>
                  <a:srgbClr val="004899"/>
                </a:solidFill>
                <a:latin typeface="Montserrat SemiBold"/>
              </a:rPr>
              <a:t>«День самоуправления»</a:t>
            </a:r>
            <a:r>
              <a:rPr sz="4000" dirty="0"/>
              <a:t/>
            </a:r>
            <a:br>
              <a:rPr sz="4000" dirty="0"/>
            </a:br>
            <a:r>
              <a:rPr lang="ru-RU" sz="1400" b="0" strike="noStrike" spc="-1" dirty="0" smtClean="0">
                <a:solidFill>
                  <a:srgbClr val="004899"/>
                </a:solidFill>
                <a:latin typeface="Montserrat SemiBold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5" name="TextBox 7"/>
          <p:cNvSpPr/>
          <p:nvPr/>
        </p:nvSpPr>
        <p:spPr>
          <a:xfrm>
            <a:off x="6084720" y="6234480"/>
            <a:ext cx="1662480" cy="18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E5481D"/>
                </a:solidFill>
                <a:latin typeface="Montserrat"/>
              </a:rPr>
              <a:t>Сочи, сентябрь 2024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46" name="Graphic 6"/>
          <p:cNvPicPr/>
          <p:nvPr/>
        </p:nvPicPr>
        <p:blipFill>
          <a:blip r:embed="rId5"/>
          <a:stretch/>
        </p:blipFill>
        <p:spPr>
          <a:xfrm>
            <a:off x="8733065" y="683871"/>
            <a:ext cx="1121760" cy="441000"/>
          </a:xfrm>
          <a:prstGeom prst="rect">
            <a:avLst/>
          </a:prstGeom>
          <a:ln w="0">
            <a:noFill/>
          </a:ln>
        </p:spPr>
      </p:pic>
      <p:pic>
        <p:nvPicPr>
          <p:cNvPr id="247" name="Рисунок 10"/>
          <p:cNvPicPr/>
          <p:nvPr/>
        </p:nvPicPr>
        <p:blipFill>
          <a:blip r:embed="rId6"/>
          <a:stretch/>
        </p:blipFill>
        <p:spPr>
          <a:xfrm>
            <a:off x="6370783" y="698469"/>
            <a:ext cx="1067760" cy="441000"/>
          </a:xfrm>
          <a:prstGeom prst="rect">
            <a:avLst/>
          </a:prstGeom>
          <a:ln w="0">
            <a:noFill/>
          </a:ln>
        </p:spPr>
      </p:pic>
      <p:sp>
        <p:nvSpPr>
          <p:cNvPr id="248" name="TextBox 12"/>
          <p:cNvSpPr/>
          <p:nvPr/>
        </p:nvSpPr>
        <p:spPr>
          <a:xfrm>
            <a:off x="6000206" y="4519750"/>
            <a:ext cx="4972593" cy="825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520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 err="1" smtClean="0">
                <a:solidFill>
                  <a:srgbClr val="69B3E7"/>
                </a:solidFill>
                <a:latin typeface="Montserrat SemiBold"/>
                <a:ea typeface="Inter"/>
              </a:rPr>
              <a:t>Ленара</a:t>
            </a:r>
            <a:r>
              <a:rPr lang="ru-RU" sz="2000" b="1" strike="noStrike" spc="-1" dirty="0" smtClean="0">
                <a:solidFill>
                  <a:srgbClr val="69B3E7"/>
                </a:solidFill>
                <a:latin typeface="Montserrat SemiBold"/>
                <a:ea typeface="Inter"/>
              </a:rPr>
              <a:t> Иванова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69B3E7"/>
                </a:solidFill>
                <a:latin typeface="Montserrat"/>
                <a:ea typeface="Inter"/>
              </a:rPr>
              <a:t>м</a:t>
            </a:r>
            <a:r>
              <a:rPr lang="ru-RU" sz="1600" b="0" strike="noStrike" spc="-1" dirty="0" smtClean="0">
                <a:solidFill>
                  <a:srgbClr val="69B3E7"/>
                </a:solidFill>
                <a:latin typeface="Montserrat"/>
                <a:ea typeface="Inter"/>
              </a:rPr>
              <a:t>инистр семьи, труда и социальной защиты населения Республики Башкортостан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49" name="Рисунок 6" descr="Изображение выглядит как текст, знак&#10;&#10;Автоматически созданное описание"/>
          <p:cNvPicPr/>
          <p:nvPr/>
        </p:nvPicPr>
        <p:blipFill>
          <a:blip r:embed="rId7"/>
          <a:stretch/>
        </p:blipFill>
        <p:spPr>
          <a:xfrm>
            <a:off x="7615284" y="696626"/>
            <a:ext cx="941040" cy="4363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4" descr="https://mintrud.bashkortostan.ru/upload/uf/9f2/29tqj7gyva1mf4t0v97c6fh6utfxfz5h/logo-Mintrud_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66" y="683871"/>
            <a:ext cx="2047031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1"/>
          <p:cNvSpPr/>
          <p:nvPr/>
        </p:nvSpPr>
        <p:spPr>
          <a:xfrm>
            <a:off x="256869" y="269463"/>
            <a:ext cx="905184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О </a:t>
            </a:r>
            <a:r>
              <a:rPr lang="ru-RU" sz="28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модернизации ЦЗН </a:t>
            </a:r>
            <a:r>
              <a:rPr lang="ru-RU" sz="28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и новых подходах работы </a:t>
            </a:r>
            <a:r>
              <a:rPr lang="ru-RU" sz="28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управлении </a:t>
            </a:r>
            <a:r>
              <a:rPr lang="ru-RU" sz="280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персоналом</a:t>
            </a:r>
            <a:endParaRPr lang="ru-RU" sz="280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76" y="2207045"/>
            <a:ext cx="4679467" cy="3510555"/>
          </a:xfrm>
          <a:prstGeom prst="rect">
            <a:avLst/>
          </a:prstGeom>
        </p:spPr>
      </p:pic>
      <p:sp>
        <p:nvSpPr>
          <p:cNvPr id="5" name="Полилиния 11"/>
          <p:cNvSpPr/>
          <p:nvPr/>
        </p:nvSpPr>
        <p:spPr>
          <a:xfrm>
            <a:off x="339860" y="1845629"/>
            <a:ext cx="584795" cy="661852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 w="41434">
            <a:noFill/>
          </a:ln>
          <a:effectLst>
            <a:outerShdw blurRad="101520" dist="255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1019023" y="1845629"/>
            <a:ext cx="54384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В 2024 году в Башкортостане </a:t>
            </a:r>
            <a:r>
              <a:rPr lang="ru-RU" b="1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в рамках нацпроекта «Демография» </a:t>
            </a:r>
            <a:r>
              <a:rPr lang="ru-RU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стартовала комплексная модернизация службы занятости населения. </a:t>
            </a:r>
            <a:endParaRPr lang="ru-RU" dirty="0">
              <a:solidFill>
                <a:schemeClr val="bg1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232" y="3631396"/>
            <a:ext cx="558781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Модернизация предполагает кардинальную трансформацию процессов управления, стандартов оказания государственных услуг, внедрение новых и эффективных инструментов, используемых сотрудниками в своей профессиональной деятельности.</a:t>
            </a:r>
            <a:endParaRPr lang="ru-RU" dirty="0">
              <a:solidFill>
                <a:schemeClr val="bg1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8" name="Полилиния 11"/>
          <p:cNvSpPr/>
          <p:nvPr/>
        </p:nvSpPr>
        <p:spPr>
          <a:xfrm>
            <a:off x="339860" y="3631396"/>
            <a:ext cx="584795" cy="661852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 w="41434">
            <a:noFill/>
          </a:ln>
          <a:effectLst>
            <a:outerShdw blurRad="101520" dist="255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7A41F7F-32EE-4236-9D91-28E9DF16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8050" y="4882188"/>
            <a:ext cx="3256149" cy="2321302"/>
          </a:xfrm>
          <a:prstGeom prst="rect">
            <a:avLst/>
          </a:prstGeom>
        </p:spPr>
      </p:pic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742586" y="979715"/>
            <a:ext cx="5183743" cy="5233115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5"/>
          <a:srcRect l="66099"/>
          <a:stretch/>
        </p:blipFill>
        <p:spPr>
          <a:xfrm>
            <a:off x="1004744" y="979715"/>
            <a:ext cx="5225143" cy="4898315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" y="780999"/>
            <a:ext cx="8147751" cy="5431834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417" y="979715"/>
            <a:ext cx="7546360" cy="5028941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13" y="979715"/>
            <a:ext cx="7347857" cy="4898571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6" y="1285202"/>
            <a:ext cx="1058205" cy="437143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126331" y="538010"/>
            <a:ext cx="1830640" cy="191310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98138" y="370433"/>
            <a:ext cx="10082518" cy="60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4899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Развитие корпоративной культуры</a:t>
            </a:r>
            <a:endParaRPr lang="ru-RU" sz="2400" dirty="0">
              <a:solidFill>
                <a:srgbClr val="004899"/>
              </a:solidFill>
              <a:latin typeface="Montserrat SemiBold" panose="000007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CAD6A1F5-AB85-4A7F-A221-DD05BAD15C79}"/>
              </a:ext>
            </a:extLst>
          </p:cNvPr>
          <p:cNvSpPr txBox="1">
            <a:spLocks/>
          </p:cNvSpPr>
          <p:nvPr/>
        </p:nvSpPr>
        <p:spPr>
          <a:xfrm>
            <a:off x="11473258" y="-2130297"/>
            <a:ext cx="6075309" cy="1904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E5481D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Важно – необходимо учитывать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E5481D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некоторые особенности конкретных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E5481D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средств массовой информации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D5464C84-CFA8-4D9D-9D2E-8C4788F733F7}"/>
              </a:ext>
            </a:extLst>
          </p:cNvPr>
          <p:cNvSpPr txBox="1">
            <a:spLocks/>
          </p:cNvSpPr>
          <p:nvPr/>
        </p:nvSpPr>
        <p:spPr>
          <a:xfrm>
            <a:off x="1145456" y="1501471"/>
            <a:ext cx="4255105" cy="60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4899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Повышение эффективности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DA1C9F80-6997-4D08-825D-7DA5CF24945F}"/>
              </a:ext>
            </a:extLst>
          </p:cNvPr>
          <p:cNvSpPr txBox="1">
            <a:spLocks/>
          </p:cNvSpPr>
          <p:nvPr/>
        </p:nvSpPr>
        <p:spPr>
          <a:xfrm>
            <a:off x="1141570" y="1958272"/>
            <a:ext cx="4645914" cy="10181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Корпоративная культура способствует повышению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эффективности работы, снижению текучести кадров и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развитию командного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духа</a:t>
            </a:r>
            <a:endParaRPr lang="ru-RU" sz="1800" dirty="0">
              <a:solidFill>
                <a:srgbClr val="004899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2" name="Голубой">
            <a:extLst>
              <a:ext uri="{FF2B5EF4-FFF2-40B4-BE49-F238E27FC236}">
                <a16:creationId xmlns:a16="http://schemas.microsoft.com/office/drawing/2014/main" xmlns="" id="{011432B5-A556-453C-A6C1-FAFE43D3F7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16008" y="1326277"/>
            <a:ext cx="630961" cy="7432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907522-7A83-46BA-922E-6115D0C4192A}"/>
              </a:ext>
            </a:extLst>
          </p:cNvPr>
          <p:cNvSpPr txBox="1"/>
          <p:nvPr/>
        </p:nvSpPr>
        <p:spPr>
          <a:xfrm>
            <a:off x="307816" y="1497356"/>
            <a:ext cx="564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01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41E810F5-FA68-48C8-A2B8-EB5D38896D9C}"/>
              </a:ext>
            </a:extLst>
          </p:cNvPr>
          <p:cNvSpPr txBox="1">
            <a:spLocks/>
          </p:cNvSpPr>
          <p:nvPr/>
        </p:nvSpPr>
        <p:spPr>
          <a:xfrm>
            <a:off x="1141569" y="4097869"/>
            <a:ext cx="4855673" cy="60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4899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Взаимопонимание и уважение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D7B2D82C-9CBC-4488-848E-7C05E5C90BA5}"/>
              </a:ext>
            </a:extLst>
          </p:cNvPr>
          <p:cNvSpPr txBox="1">
            <a:spLocks/>
          </p:cNvSpPr>
          <p:nvPr/>
        </p:nvSpPr>
        <p:spPr>
          <a:xfrm>
            <a:off x="1141568" y="4658143"/>
            <a:ext cx="4258993" cy="10181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Создается атмосфера взаимного уважения, открытого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диалога и конструктивного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взаимодействия</a:t>
            </a:r>
            <a:endParaRPr lang="ru-RU" sz="1800" dirty="0">
              <a:solidFill>
                <a:srgbClr val="004899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7" name="Голубой">
            <a:extLst>
              <a:ext uri="{FF2B5EF4-FFF2-40B4-BE49-F238E27FC236}">
                <a16:creationId xmlns:a16="http://schemas.microsoft.com/office/drawing/2014/main" xmlns="" id="{2748265B-7A85-42B1-A42D-57B3F70541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8230" y="3970801"/>
            <a:ext cx="630961" cy="7432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B611D0-1BD7-41A4-90FB-1C710254D95B}"/>
              </a:ext>
            </a:extLst>
          </p:cNvPr>
          <p:cNvSpPr txBox="1"/>
          <p:nvPr/>
        </p:nvSpPr>
        <p:spPr>
          <a:xfrm>
            <a:off x="300038" y="4141880"/>
            <a:ext cx="564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02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5C7BA7AF-7094-45B0-A1F0-06DF7283435B}"/>
              </a:ext>
            </a:extLst>
          </p:cNvPr>
          <p:cNvSpPr txBox="1">
            <a:spLocks/>
          </p:cNvSpPr>
          <p:nvPr/>
        </p:nvSpPr>
        <p:spPr>
          <a:xfrm>
            <a:off x="6874613" y="1501471"/>
            <a:ext cx="4573373" cy="60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4899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Сплочение коллектива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07CB6FE5-4B7A-422C-94E7-19977B7CA4B0}"/>
              </a:ext>
            </a:extLst>
          </p:cNvPr>
          <p:cNvSpPr txBox="1">
            <a:spLocks/>
          </p:cNvSpPr>
          <p:nvPr/>
        </p:nvSpPr>
        <p:spPr>
          <a:xfrm>
            <a:off x="6870725" y="1958272"/>
            <a:ext cx="5454957" cy="10181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Проводятся мероприятия, направленные на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сплочение коллектива</a:t>
            </a: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, повышение мотивации и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лояльности сотрудников</a:t>
            </a:r>
            <a:endParaRPr lang="ru-RU" sz="1800" dirty="0">
              <a:solidFill>
                <a:srgbClr val="004899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1" name="Голубой">
            <a:extLst>
              <a:ext uri="{FF2B5EF4-FFF2-40B4-BE49-F238E27FC236}">
                <a16:creationId xmlns:a16="http://schemas.microsoft.com/office/drawing/2014/main" xmlns="" id="{72218D4D-C5BC-42ED-8298-D63D0E5356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045164" y="1326277"/>
            <a:ext cx="630961" cy="7432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F0DC24-0120-405C-BC5C-DBE514A53CA9}"/>
              </a:ext>
            </a:extLst>
          </p:cNvPr>
          <p:cNvSpPr txBox="1"/>
          <p:nvPr/>
        </p:nvSpPr>
        <p:spPr>
          <a:xfrm>
            <a:off x="6036972" y="1497356"/>
            <a:ext cx="564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03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A71A2426-A95F-42B7-8C80-6329102CD26D}"/>
              </a:ext>
            </a:extLst>
          </p:cNvPr>
          <p:cNvSpPr txBox="1">
            <a:spLocks/>
          </p:cNvSpPr>
          <p:nvPr/>
        </p:nvSpPr>
        <p:spPr>
          <a:xfrm>
            <a:off x="6870725" y="4097869"/>
            <a:ext cx="6153898" cy="60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4899"/>
                </a:solidFill>
                <a:latin typeface="Montserrat SemiBold" panose="00000700000000000000" pitchFamily="2" charset="-52"/>
                <a:cs typeface="Arial" panose="020B0604020202020204" pitchFamily="34" charset="0"/>
              </a:rPr>
              <a:t>Повышение вовлеченности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xmlns="" id="{F2B5B872-103A-4611-9773-10B2A97E3CE3}"/>
              </a:ext>
            </a:extLst>
          </p:cNvPr>
          <p:cNvSpPr txBox="1">
            <a:spLocks/>
          </p:cNvSpPr>
          <p:nvPr/>
        </p:nvSpPr>
        <p:spPr>
          <a:xfrm>
            <a:off x="6878503" y="4579848"/>
            <a:ext cx="5454957" cy="10181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53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Сотрудники чувствуют себя частью команды,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активно участвуют </a:t>
            </a:r>
            <a:r>
              <a:rPr lang="ru-RU" sz="1800" dirty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в решении задач и достижении </a:t>
            </a:r>
            <a:r>
              <a:rPr lang="ru-RU" sz="1800" dirty="0" smtClean="0">
                <a:solidFill>
                  <a:srgbClr val="004899"/>
                </a:solidFill>
                <a:latin typeface="Montserrat Medium" panose="00000600000000000000" pitchFamily="2" charset="-52"/>
                <a:cs typeface="Arial" panose="020B0604020202020204" pitchFamily="34" charset="0"/>
              </a:rPr>
              <a:t>общих целей</a:t>
            </a:r>
            <a:endParaRPr lang="ru-RU" sz="1800" dirty="0">
              <a:solidFill>
                <a:srgbClr val="004899"/>
              </a:solidFill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36" name="Голубой">
            <a:extLst>
              <a:ext uri="{FF2B5EF4-FFF2-40B4-BE49-F238E27FC236}">
                <a16:creationId xmlns:a16="http://schemas.microsoft.com/office/drawing/2014/main" xmlns="" id="{07480515-0229-4D87-BA12-0B3BDB5B7A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037386" y="3970801"/>
            <a:ext cx="630961" cy="74328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BB62910-A049-493C-80F1-6C786C01DA91}"/>
              </a:ext>
            </a:extLst>
          </p:cNvPr>
          <p:cNvSpPr txBox="1"/>
          <p:nvPr/>
        </p:nvSpPr>
        <p:spPr>
          <a:xfrm>
            <a:off x="6029194" y="4141880"/>
            <a:ext cx="564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04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01AE450-67FB-4351-8012-8B41828C2832}"/>
              </a:ext>
            </a:extLst>
          </p:cNvPr>
          <p:cNvCxnSpPr>
            <a:cxnSpLocks/>
          </p:cNvCxnSpPr>
          <p:nvPr/>
        </p:nvCxnSpPr>
        <p:spPr>
          <a:xfrm flipV="1">
            <a:off x="316008" y="3618904"/>
            <a:ext cx="11564774" cy="108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0B95341-823E-4DD2-9018-B22CC7FEEF0A}"/>
              </a:ext>
            </a:extLst>
          </p:cNvPr>
          <p:cNvCxnSpPr>
            <a:cxnSpLocks/>
          </p:cNvCxnSpPr>
          <p:nvPr/>
        </p:nvCxnSpPr>
        <p:spPr>
          <a:xfrm>
            <a:off x="5836660" y="1326277"/>
            <a:ext cx="0" cy="5161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2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Num" idx="6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17B67AFC-F7B2-4219-AC88-EA6A808D805C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4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67" name="TextBox 6"/>
          <p:cNvSpPr/>
          <p:nvPr/>
        </p:nvSpPr>
        <p:spPr>
          <a:xfrm>
            <a:off x="472680" y="299256"/>
            <a:ext cx="905184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4899"/>
                </a:solidFill>
                <a:latin typeface="Montserrat SemiBold"/>
                <a:ea typeface="Calibri"/>
              </a:rPr>
              <a:t>День самоуправления:</a:t>
            </a: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4899"/>
                </a:solidFill>
                <a:latin typeface="Montserrat SemiBold"/>
                <a:ea typeface="Calibri"/>
              </a:rPr>
              <a:t>Новые горизонты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75" name="TextBox 14"/>
          <p:cNvSpPr/>
          <p:nvPr/>
        </p:nvSpPr>
        <p:spPr>
          <a:xfrm>
            <a:off x="479520" y="5491440"/>
            <a:ext cx="3585240" cy="430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69B3E7"/>
                </a:solidFill>
                <a:latin typeface="Montserrat"/>
              </a:rPr>
              <a:t> </a:t>
            </a:r>
            <a:r>
              <a:rPr sz="1400" dirty="0"/>
              <a:t/>
            </a:r>
            <a:br>
              <a:rPr sz="1400" dirty="0"/>
            </a:br>
            <a:endParaRPr lang="ru-RU" sz="1400" b="0" strike="noStrike" spc="-1" dirty="0">
              <a:latin typeface="Arial"/>
            </a:endParaRPr>
          </a:p>
        </p:txBody>
      </p:sp>
      <p:sp>
        <p:nvSpPr>
          <p:cNvPr id="276" name="TextBox 16"/>
          <p:cNvSpPr/>
          <p:nvPr/>
        </p:nvSpPr>
        <p:spPr>
          <a:xfrm>
            <a:off x="4303440" y="5491440"/>
            <a:ext cx="3585240" cy="215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E5481D"/>
                </a:solidFill>
                <a:latin typeface="Montserrat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78" name="Полилиния 11"/>
          <p:cNvSpPr/>
          <p:nvPr/>
        </p:nvSpPr>
        <p:spPr>
          <a:xfrm>
            <a:off x="486360" y="1521000"/>
            <a:ext cx="853903" cy="1021903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 w="41434"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FFFFFF"/>
                </a:solidFill>
                <a:latin typeface="Montserrat SemiBold"/>
                <a:ea typeface="DejaVu Sans"/>
              </a:rPr>
              <a:t>01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79" name="Полилиния 11"/>
          <p:cNvSpPr/>
          <p:nvPr/>
        </p:nvSpPr>
        <p:spPr>
          <a:xfrm>
            <a:off x="479520" y="2836956"/>
            <a:ext cx="860743" cy="1021903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E5481D"/>
          </a:solidFill>
          <a:ln w="41434"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FFFFFF"/>
                </a:solidFill>
                <a:latin typeface="Montserrat SemiBold"/>
                <a:ea typeface="DejaVu Sans"/>
              </a:rPr>
              <a:t>02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80" name="Полилиния 11"/>
          <p:cNvSpPr/>
          <p:nvPr/>
        </p:nvSpPr>
        <p:spPr>
          <a:xfrm>
            <a:off x="472680" y="4152913"/>
            <a:ext cx="860743" cy="1021903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004899"/>
          </a:solidFill>
          <a:ln w="41434"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FFFFFF"/>
                </a:solidFill>
                <a:latin typeface="Montserrat SemiBold"/>
                <a:ea typeface="DejaVu Sans"/>
              </a:rPr>
              <a:t>03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7" name="Полилиния 11"/>
          <p:cNvSpPr/>
          <p:nvPr/>
        </p:nvSpPr>
        <p:spPr>
          <a:xfrm>
            <a:off x="486360" y="5468870"/>
            <a:ext cx="853903" cy="1021903"/>
          </a:xfrm>
          <a:custGeom>
            <a:avLst/>
            <a:gdLst/>
            <a:ahLst/>
            <a:cxnLst/>
            <a:rect l="l" t="t" r="r" b="b"/>
            <a:pathLst>
              <a:path w="3322929" h="3912490">
                <a:moveTo>
                  <a:pt x="0" y="175414"/>
                </a:moveTo>
                <a:lnTo>
                  <a:pt x="0" y="3736690"/>
                </a:lnTo>
                <a:cubicBezTo>
                  <a:pt x="-176" y="3833606"/>
                  <a:pt x="78524" y="3912313"/>
                  <a:pt x="175782" y="3912491"/>
                </a:cubicBezTo>
                <a:cubicBezTo>
                  <a:pt x="207863" y="3912548"/>
                  <a:pt x="239351" y="3903873"/>
                  <a:pt x="266845" y="3887399"/>
                </a:cubicBezTo>
                <a:lnTo>
                  <a:pt x="3237360" y="2105316"/>
                </a:lnTo>
                <a:cubicBezTo>
                  <a:pt x="3320774" y="2055479"/>
                  <a:pt x="3347848" y="1947695"/>
                  <a:pt x="3297835" y="1864574"/>
                </a:cubicBezTo>
                <a:cubicBezTo>
                  <a:pt x="3282952" y="1839841"/>
                  <a:pt x="3262180" y="1819142"/>
                  <a:pt x="3237360" y="1804311"/>
                </a:cubicBezTo>
                <a:lnTo>
                  <a:pt x="266845" y="25118"/>
                </a:lnTo>
                <a:cubicBezTo>
                  <a:pt x="183494" y="-24822"/>
                  <a:pt x="75297" y="2025"/>
                  <a:pt x="25180" y="85084"/>
                </a:cubicBezTo>
                <a:cubicBezTo>
                  <a:pt x="8722" y="112361"/>
                  <a:pt x="18" y="143586"/>
                  <a:pt x="0" y="175414"/>
                </a:cubicBezTo>
                <a:close/>
              </a:path>
            </a:pathLst>
          </a:custGeom>
          <a:solidFill>
            <a:srgbClr val="69B3E7"/>
          </a:solidFill>
          <a:ln w="41434">
            <a:noFill/>
          </a:ln>
          <a:effectLst>
            <a:outerShdw blurRad="127080" dist="38160" dir="5400000" algn="t" rotWithShape="0">
              <a:srgbClr val="0033A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Montserrat SemiBold"/>
                <a:ea typeface="DejaVu Sans"/>
              </a:rPr>
              <a:t>04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8" name="TextBox 14"/>
          <p:cNvSpPr/>
          <p:nvPr/>
        </p:nvSpPr>
        <p:spPr>
          <a:xfrm>
            <a:off x="1474205" y="1653635"/>
            <a:ext cx="5318482" cy="8002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Самостоятельность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rgbClr val="69B3E7"/>
                </a:solidFill>
                <a:latin typeface="Montserrat"/>
              </a:rPr>
              <a:t>Сотрудники могут самостоятельно организовать свою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rgbClr val="69B3E7"/>
                </a:solidFill>
                <a:latin typeface="Montserrat"/>
              </a:rPr>
              <a:t>работу и принимать решения без участия руководства.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" name="TextBox 16"/>
          <p:cNvSpPr/>
          <p:nvPr/>
        </p:nvSpPr>
        <p:spPr>
          <a:xfrm>
            <a:off x="1478212" y="2969592"/>
            <a:ext cx="5035800" cy="723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E5481D"/>
                </a:solidFill>
                <a:latin typeface="Montserrat"/>
              </a:rPr>
              <a:t>Ответственность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E5481D"/>
                </a:solidFill>
                <a:latin typeface="Montserrat"/>
              </a:rPr>
              <a:t>Повышается чувство ответственности за свою работу, развиваются лидерские качества.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" name="TextBox 17"/>
          <p:cNvSpPr/>
          <p:nvPr/>
        </p:nvSpPr>
        <p:spPr>
          <a:xfrm>
            <a:off x="1474204" y="4268969"/>
            <a:ext cx="5798006" cy="1308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004899"/>
                </a:solidFill>
                <a:latin typeface="Montserrat"/>
              </a:rPr>
              <a:t>Коммуникация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004899"/>
                </a:solidFill>
                <a:latin typeface="Montserrat"/>
              </a:rPr>
              <a:t>Улучшается коммуникация в коллективе, повышается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004899"/>
                </a:solidFill>
                <a:latin typeface="Montserrat"/>
              </a:rPr>
              <a:t>взаимопонимание.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sz="1400" dirty="0"/>
              <a:t/>
            </a:r>
            <a:br>
              <a:rPr sz="1400" dirty="0"/>
            </a:br>
            <a:endParaRPr lang="ru-RU" sz="1400" b="0" strike="noStrike" spc="-1" dirty="0">
              <a:latin typeface="Arial"/>
            </a:endParaRPr>
          </a:p>
        </p:txBody>
      </p:sp>
      <p:sp>
        <p:nvSpPr>
          <p:cNvPr id="21" name="TextBox 14"/>
          <p:cNvSpPr/>
          <p:nvPr/>
        </p:nvSpPr>
        <p:spPr>
          <a:xfrm>
            <a:off x="1474203" y="5522217"/>
            <a:ext cx="6843591" cy="8002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Результативность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rgbClr val="69B3E7"/>
                </a:solidFill>
                <a:latin typeface="Montserrat"/>
              </a:rPr>
              <a:t>Совместная работа приводит к повышению</a:t>
            </a: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spc="-1" dirty="0">
                <a:solidFill>
                  <a:srgbClr val="69B3E7"/>
                </a:solidFill>
                <a:latin typeface="Montserrat"/>
              </a:rPr>
              <a:t>эффективности и достижению лучших результатов.</a:t>
            </a:r>
            <a:endParaRPr lang="ru-RU" sz="1400" b="0" strike="noStrike" spc="-1" dirty="0">
              <a:solidFill>
                <a:srgbClr val="69B3E7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83" y="872643"/>
            <a:ext cx="4326969" cy="288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84" y="3797370"/>
            <a:ext cx="4326969" cy="289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Box 1"/>
          <p:cNvSpPr/>
          <p:nvPr/>
        </p:nvSpPr>
        <p:spPr>
          <a:xfrm>
            <a:off x="108822" y="322088"/>
            <a:ext cx="9827657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200" b="0" strike="noStrike" spc="-1" dirty="0" smtClean="0">
                <a:solidFill>
                  <a:srgbClr val="FFFFFF"/>
                </a:solidFill>
                <a:latin typeface="Montserrat SemiBold"/>
                <a:ea typeface="Calibri"/>
              </a:rPr>
              <a:t>Корпоративные ценности -это ориентир, </a:t>
            </a:r>
          </a:p>
          <a:p>
            <a:pPr>
              <a:lnSpc>
                <a:spcPct val="100000"/>
              </a:lnSpc>
              <a:buNone/>
            </a:pPr>
            <a:r>
              <a:rPr lang="ru-RU" sz="3200" b="0" strike="noStrike" spc="-1" dirty="0" smtClean="0">
                <a:solidFill>
                  <a:srgbClr val="FFFFFF"/>
                </a:solidFill>
                <a:latin typeface="Montserrat SemiBold"/>
                <a:ea typeface="Calibri"/>
              </a:rPr>
              <a:t>к которому должны стремиться работники</a:t>
            </a:r>
            <a:endParaRPr lang="ru-RU" sz="3200" b="0" strike="noStrike" spc="-1" dirty="0">
              <a:solidFill>
                <a:srgbClr val="FFFFFF"/>
              </a:solidFill>
              <a:latin typeface="Montserrat SemiBold"/>
              <a:ea typeface="Calibri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6688182" y="1886760"/>
            <a:ext cx="4876800" cy="4174406"/>
          </a:xfrm>
          <a:prstGeom prst="roundRect">
            <a:avLst>
              <a:gd name="adj" fmla="val 2094"/>
            </a:avLst>
          </a:prstGeom>
          <a:solidFill>
            <a:schemeClr val="bg1"/>
          </a:solidFill>
          <a:ln>
            <a:noFill/>
          </a:ln>
          <a:effectLst>
            <a:outerShdw blurRad="127080" dist="3816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44000" bIns="14400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800" b="0" strike="noStrike" spc="-1" dirty="0" smtClean="0">
                <a:solidFill>
                  <a:srgbClr val="004899"/>
                </a:solidFill>
                <a:latin typeface="Montserrat SemiBold"/>
              </a:rPr>
              <a:t>Задачи «Дня самоуправления»</a:t>
            </a:r>
            <a:endParaRPr lang="ru-RU" sz="1400" b="0" strike="noStrike" spc="-1" dirty="0">
              <a:latin typeface="Arial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Создание условий для самореализации</a:t>
            </a:r>
          </a:p>
          <a:p>
            <a:pPr marL="72000">
              <a:lnSpc>
                <a:spcPct val="100000"/>
              </a:lnSpc>
              <a:spcAft>
                <a:spcPts val="601"/>
              </a:spcAft>
              <a:buSzPct val="100058"/>
            </a:pPr>
            <a:endParaRPr lang="ru-RU" sz="1600" b="0" strike="noStrike" spc="-1" dirty="0" smtClean="0">
              <a:solidFill>
                <a:srgbClr val="000000"/>
              </a:solidFill>
              <a:latin typeface="Montserrat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Установление взаимопонимания между сотрудниками</a:t>
            </a:r>
          </a:p>
          <a:p>
            <a:pPr marL="72000">
              <a:lnSpc>
                <a:spcPct val="100000"/>
              </a:lnSpc>
              <a:spcAft>
                <a:spcPts val="601"/>
              </a:spcAft>
              <a:buSzPct val="100058"/>
            </a:pPr>
            <a:endParaRPr lang="ru-RU" sz="1600" b="0" strike="noStrike" spc="-1" dirty="0" smtClean="0">
              <a:solidFill>
                <a:srgbClr val="000000"/>
              </a:solidFill>
              <a:latin typeface="Montserrat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Формирование уважительного отношения к труду</a:t>
            </a:r>
          </a:p>
          <a:p>
            <a:pPr marL="72000">
              <a:lnSpc>
                <a:spcPct val="100000"/>
              </a:lnSpc>
              <a:spcAft>
                <a:spcPts val="601"/>
              </a:spcAft>
              <a:buSzPct val="100058"/>
            </a:pPr>
            <a:endParaRPr lang="ru-RU" sz="1600" b="0" strike="noStrike" spc="-1" dirty="0" smtClean="0">
              <a:solidFill>
                <a:srgbClr val="000000"/>
              </a:solidFill>
              <a:latin typeface="Montserrat"/>
            </a:endParaRPr>
          </a:p>
          <a:p>
            <a:pPr marL="357840" indent="-285840"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Укрепление и объединение коллектива</a:t>
            </a: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640080" y="1886760"/>
            <a:ext cx="4876800" cy="4174406"/>
          </a:xfrm>
          <a:prstGeom prst="roundRect">
            <a:avLst>
              <a:gd name="adj" fmla="val 2094"/>
            </a:avLst>
          </a:prstGeom>
          <a:solidFill>
            <a:schemeClr val="bg1"/>
          </a:solidFill>
          <a:ln>
            <a:noFill/>
          </a:ln>
          <a:effectLst>
            <a:outerShdw blurRad="127080" dist="38160" dir="5400000" algn="t" rotWithShape="0">
              <a:srgbClr val="004899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144000" rIns="144000" bIns="14400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lang="ru-RU" sz="1800" b="0" strike="noStrike" spc="-1" dirty="0" smtClean="0">
                <a:solidFill>
                  <a:srgbClr val="004899"/>
                </a:solidFill>
                <a:latin typeface="Montserrat SemiBold"/>
              </a:rPr>
              <a:t>Цели «Дня самоуправления»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ru-RU" sz="1400" b="0" strike="noStrike" spc="-1" dirty="0">
              <a:latin typeface="Arial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Установление эффективных коммуникаций</a:t>
            </a:r>
          </a:p>
          <a:p>
            <a:pPr marL="72000">
              <a:lnSpc>
                <a:spcPct val="100000"/>
              </a:lnSpc>
              <a:spcAft>
                <a:spcPts val="601"/>
              </a:spcAft>
              <a:buSzPct val="100058"/>
            </a:pPr>
            <a:endParaRPr lang="ru-RU" sz="1600" b="0" strike="noStrike" spc="-1" dirty="0" smtClean="0">
              <a:solidFill>
                <a:srgbClr val="000000"/>
              </a:solidFill>
              <a:latin typeface="Montserrat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Расширение компетенций сотрудников</a:t>
            </a:r>
          </a:p>
          <a:p>
            <a:pPr marL="72000">
              <a:lnSpc>
                <a:spcPct val="100000"/>
              </a:lnSpc>
              <a:spcAft>
                <a:spcPts val="601"/>
              </a:spcAft>
              <a:buSzPct val="100058"/>
            </a:pPr>
            <a:endParaRPr lang="ru-RU" sz="1600" b="0" strike="noStrike" spc="-1" dirty="0" smtClean="0">
              <a:solidFill>
                <a:srgbClr val="000000"/>
              </a:solidFill>
              <a:latin typeface="Montserrat"/>
            </a:endParaRPr>
          </a:p>
          <a:p>
            <a:pPr marL="357840" indent="-285840">
              <a:lnSpc>
                <a:spcPct val="100000"/>
              </a:lnSpc>
              <a:spcAft>
                <a:spcPts val="601"/>
              </a:spcAft>
              <a:buSzPct val="100058"/>
              <a:buBlip>
                <a:blip r:embed="rId2"/>
              </a:buBlip>
            </a:pPr>
            <a:r>
              <a:rPr lang="ru-RU" sz="1600" spc="-1" dirty="0" smtClean="0">
                <a:solidFill>
                  <a:srgbClr val="000000"/>
                </a:solidFill>
                <a:latin typeface="Montserrat"/>
              </a:rPr>
              <a:t>Совершенствование управленческих решений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9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5"/>
          <p:cNvSpPr/>
          <p:nvPr/>
        </p:nvSpPr>
        <p:spPr>
          <a:xfrm>
            <a:off x="291703" y="260187"/>
            <a:ext cx="905184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004899"/>
                </a:solidFill>
                <a:latin typeface="Montserrat SemiBold"/>
                <a:ea typeface="Calibri"/>
              </a:rPr>
              <a:t>Программа проведения</a:t>
            </a:r>
          </a:p>
          <a:p>
            <a:pPr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004899"/>
                </a:solidFill>
                <a:latin typeface="Montserrat SemiBold"/>
                <a:ea typeface="Calibri"/>
              </a:rPr>
              <a:t>«Дня самоуправления»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sldNum" idx="7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5E2AC83B-D84E-4D0F-BAA0-21A0F5B935A4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6</a:t>
            </a:fld>
            <a:endParaRPr lang="ru-RU" sz="1000" b="0" strike="noStrike" spc="-1"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7023"/>
              </p:ext>
            </p:extLst>
          </p:nvPr>
        </p:nvGraphicFramePr>
        <p:xfrm>
          <a:off x="304800" y="1741714"/>
          <a:ext cx="5634361" cy="4436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7526"/>
                <a:gridCol w="3046835"/>
              </a:tblGrid>
              <a:tr h="443990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Этап 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Описание</a:t>
                      </a:r>
                      <a:endParaRPr lang="ru-RU" sz="16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7673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Подготовительный 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Ознакомление сотрудников с целями, задачами и ходом мероприятия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</a:tr>
              <a:tr h="1637063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Основной 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Распределение ролей между сотрудниками по принципу «заместитель начальника отдела - начальник отдела»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</a:tr>
              <a:tr h="1177673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Заключительный</a:t>
                      </a:r>
                      <a:endParaRPr lang="ru-RU" sz="160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Анонимное анкетирование с помощью </a:t>
                      </a:r>
                      <a:r>
                        <a:rPr lang="ru-RU" sz="1600" dirty="0" err="1">
                          <a:effectLst/>
                          <a:latin typeface="Montserrat" panose="00000500000000000000" pitchFamily="2" charset="-52"/>
                        </a:rPr>
                        <a:t>Яндекс.Формы</a:t>
                      </a: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 для сбора обратной связи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AB2E2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r="7673"/>
          <a:stretch/>
        </p:blipFill>
        <p:spPr>
          <a:xfrm>
            <a:off x="6409508" y="1543529"/>
            <a:ext cx="4911634" cy="4646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258234" y="311646"/>
            <a:ext cx="9747250" cy="754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71970" defTabSz="426530" eaLnBrk="0" hangingPunct="0">
              <a:lnSpc>
                <a:spcPct val="114000"/>
              </a:lnSpc>
            </a:pPr>
            <a:r>
              <a:rPr lang="ru-RU" sz="2133" b="1" dirty="0">
                <a:solidFill>
                  <a:srgbClr val="0033A0"/>
                </a:solidFill>
                <a:latin typeface="Montserrat"/>
                <a:cs typeface="Arial" charset="0"/>
              </a:rPr>
              <a:t>Анализ результатов</a:t>
            </a:r>
          </a:p>
          <a:p>
            <a:pPr marL="71970" defTabSz="426530" eaLnBrk="0" hangingPunct="0">
              <a:lnSpc>
                <a:spcPct val="114000"/>
              </a:lnSpc>
            </a:pPr>
            <a:r>
              <a:rPr lang="ru-RU" sz="2133" b="1" dirty="0">
                <a:solidFill>
                  <a:srgbClr val="0033A0"/>
                </a:solidFill>
                <a:latin typeface="Montserrat"/>
                <a:cs typeface="Arial" charset="0"/>
              </a:rPr>
              <a:t>анкетирования</a:t>
            </a:r>
            <a:endParaRPr lang="ru-RU" sz="2133" dirty="0">
              <a:solidFill>
                <a:srgbClr val="0033A0"/>
              </a:solidFill>
              <a:latin typeface="Montserrat"/>
            </a:endParaRPr>
          </a:p>
        </p:txBody>
      </p:sp>
      <p:grpSp>
        <p:nvGrpSpPr>
          <p:cNvPr id="13" name="Группа 62"/>
          <p:cNvGrpSpPr>
            <a:grpSpLocks noChangeAspect="1"/>
          </p:cNvGrpSpPr>
          <p:nvPr/>
        </p:nvGrpSpPr>
        <p:grpSpPr>
          <a:xfrm>
            <a:off x="1181335" y="1602171"/>
            <a:ext cx="751013" cy="878321"/>
            <a:chOff x="1121433" y="2122488"/>
            <a:chExt cx="1848780" cy="2162175"/>
          </a:xfrm>
        </p:grpSpPr>
        <p:pic>
          <p:nvPicPr>
            <p:cNvPr id="14" name="Голубой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1121433" y="2903536"/>
              <a:ext cx="1292226" cy="7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Montserrat Medium"/>
                </a:rPr>
                <a:t>П 1</a:t>
              </a:r>
            </a:p>
          </p:txBody>
        </p:sp>
      </p:grp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2326298" y="2054863"/>
            <a:ext cx="1677749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74"/>
          <p:cNvGrpSpPr>
            <a:grpSpLocks noChangeAspect="1"/>
          </p:cNvGrpSpPr>
          <p:nvPr/>
        </p:nvGrpSpPr>
        <p:grpSpPr>
          <a:xfrm>
            <a:off x="4265014" y="1656329"/>
            <a:ext cx="755355" cy="878321"/>
            <a:chOff x="5073145" y="2122488"/>
            <a:chExt cx="1859468" cy="2162175"/>
          </a:xfrm>
        </p:grpSpPr>
        <p:pic>
          <p:nvPicPr>
            <p:cNvPr id="18" name="Голубой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90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40"/>
            <p:cNvSpPr txBox="1">
              <a:spLocks noChangeArrowheads="1"/>
            </p:cNvSpPr>
            <p:nvPr/>
          </p:nvSpPr>
          <p:spPr bwMode="auto">
            <a:xfrm>
              <a:off x="5073145" y="2901352"/>
              <a:ext cx="1293813" cy="7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Montserrat Medium"/>
                </a:rPr>
                <a:t>П 2</a:t>
              </a:r>
            </a:p>
          </p:txBody>
        </p:sp>
      </p:grp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5399620" y="2072637"/>
            <a:ext cx="1546829" cy="6045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77"/>
          <p:cNvGrpSpPr>
            <a:grpSpLocks noChangeAspect="1"/>
          </p:cNvGrpSpPr>
          <p:nvPr/>
        </p:nvGrpSpPr>
        <p:grpSpPr>
          <a:xfrm>
            <a:off x="7304811" y="1645728"/>
            <a:ext cx="757394" cy="878321"/>
            <a:chOff x="9230551" y="2122488"/>
            <a:chExt cx="1864487" cy="2162175"/>
          </a:xfrm>
        </p:grpSpPr>
        <p:pic>
          <p:nvPicPr>
            <p:cNvPr id="22" name="Голубой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61475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40"/>
            <p:cNvSpPr txBox="1">
              <a:spLocks noChangeArrowheads="1"/>
            </p:cNvSpPr>
            <p:nvPr/>
          </p:nvSpPr>
          <p:spPr bwMode="auto">
            <a:xfrm>
              <a:off x="9230551" y="2901352"/>
              <a:ext cx="1292225" cy="7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Montserrat Medium"/>
                </a:rPr>
                <a:t>П 3</a:t>
              </a:r>
            </a:p>
          </p:txBody>
        </p:sp>
      </p:grp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382000" y="2054863"/>
            <a:ext cx="1772750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86"/>
          <p:cNvGrpSpPr>
            <a:grpSpLocks noChangeAspect="1"/>
          </p:cNvGrpSpPr>
          <p:nvPr/>
        </p:nvGrpSpPr>
        <p:grpSpPr>
          <a:xfrm>
            <a:off x="10346589" y="1622874"/>
            <a:ext cx="744831" cy="878321"/>
            <a:chOff x="1136650" y="2122488"/>
            <a:chExt cx="1833563" cy="2162175"/>
          </a:xfrm>
        </p:grpSpPr>
        <p:pic>
          <p:nvPicPr>
            <p:cNvPr id="26" name="Голубой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40"/>
            <p:cNvSpPr txBox="1">
              <a:spLocks noChangeArrowheads="1"/>
            </p:cNvSpPr>
            <p:nvPr/>
          </p:nvSpPr>
          <p:spPr bwMode="auto">
            <a:xfrm>
              <a:off x="1136650" y="2902785"/>
              <a:ext cx="1292224" cy="73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33" b="1" dirty="0">
                  <a:solidFill>
                    <a:schemeClr val="bg1"/>
                  </a:solidFill>
                  <a:latin typeface="Montserrat Medium"/>
                </a:rPr>
                <a:t>П 4</a:t>
              </a:r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546674" y="3609685"/>
            <a:ext cx="20265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000" tIns="0" rIns="24000" bIns="0" numCol="1" spcCol="7200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srgbClr val="6AB3E7"/>
                </a:solidFill>
                <a:latin typeface="Montserrat "/>
              </a:rPr>
              <a:t>Более 75% сотрудников удовлетворены мероприятием «День</a:t>
            </a:r>
          </a:p>
          <a:p>
            <a:pPr algn="ctr"/>
            <a:r>
              <a:rPr lang="ru-RU" sz="1200" b="1" dirty="0">
                <a:solidFill>
                  <a:srgbClr val="6AB3E7"/>
                </a:solidFill>
                <a:latin typeface="Montserrat "/>
              </a:rPr>
              <a:t>самоуправления»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461526" y="2980043"/>
            <a:ext cx="2196811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000" tIns="0" rIns="24000" bIns="0" numCol="1" spcCol="72000" anchor="ctr" anchorCtr="1">
            <a:spAutoFit/>
          </a:bodyPr>
          <a:lstStyle/>
          <a:p>
            <a:pPr>
              <a:spcBef>
                <a:spcPts val="400"/>
              </a:spcBef>
              <a:buBlip>
                <a:blip r:embed="rId5"/>
              </a:buBlip>
            </a:pPr>
            <a:r>
              <a:rPr lang="ru-RU" sz="1067" dirty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333" b="1" dirty="0">
                <a:solidFill>
                  <a:srgbClr val="6AB3E7"/>
                </a:solidFill>
                <a:latin typeface="Montserrat Medium"/>
              </a:rPr>
              <a:t>Удовлетворенность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3410838" y="3609685"/>
            <a:ext cx="22339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000" tIns="0" rIns="24000" bIns="0" numCol="1" spcCol="7200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srgbClr val="CF4520"/>
                </a:solidFill>
                <a:latin typeface="Montserrat "/>
              </a:rPr>
              <a:t>Для сотрудников важны командный дух, человечность, обучение,</a:t>
            </a:r>
          </a:p>
          <a:p>
            <a:pPr algn="ctr"/>
            <a:r>
              <a:rPr lang="ru-RU" sz="1200" b="1" dirty="0">
                <a:solidFill>
                  <a:srgbClr val="CF4520"/>
                </a:solidFill>
                <a:latin typeface="Montserrat "/>
              </a:rPr>
              <a:t>комфорт и благодарность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165172" y="2956060"/>
            <a:ext cx="2730590" cy="4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000" tIns="0" rIns="24000" bIns="0" numCol="1" spcCol="72000" anchor="ctr" anchorCtr="1">
            <a:spAutoFit/>
          </a:bodyPr>
          <a:lstStyle/>
          <a:p>
            <a:pPr>
              <a:spcBef>
                <a:spcPts val="400"/>
              </a:spcBef>
              <a:buBlip>
                <a:blip r:embed="rId6"/>
              </a:buBlip>
            </a:pPr>
            <a:r>
              <a:rPr lang="ru-RU" sz="1333" b="1" dirty="0">
                <a:latin typeface="Montserrat Medium"/>
              </a:rPr>
              <a:t> </a:t>
            </a:r>
            <a:r>
              <a:rPr lang="ru-RU" sz="1333" b="1" dirty="0">
                <a:solidFill>
                  <a:srgbClr val="CF4520"/>
                </a:solidFill>
                <a:latin typeface="Montserrat Medium"/>
              </a:rPr>
              <a:t>Ключевые факторы лояльности</a:t>
            </a: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6627533" y="3609685"/>
            <a:ext cx="20037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000" tIns="0" rIns="24000" bIns="0" numCol="1" spcCol="7200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srgbClr val="0033A0"/>
                </a:solidFill>
                <a:latin typeface="Montserrat "/>
              </a:rPr>
              <a:t>Более 78% сотрудников считают важным карьерный рост внутри</a:t>
            </a:r>
          </a:p>
          <a:p>
            <a:pPr algn="ctr"/>
            <a:r>
              <a:rPr lang="ru-RU" sz="1200" b="1" dirty="0">
                <a:solidFill>
                  <a:srgbClr val="0033A0"/>
                </a:solidFill>
                <a:latin typeface="Montserrat "/>
              </a:rPr>
              <a:t>учреждения</a:t>
            </a:r>
            <a:endParaRPr lang="ru-RU" sz="1200" dirty="0">
              <a:solidFill>
                <a:srgbClr val="0033A0"/>
              </a:solidFill>
              <a:latin typeface="Montserrat 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6402598" y="2967829"/>
            <a:ext cx="24536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000" tIns="0" rIns="24000" bIns="0" numCol="1" spcCol="72000" anchor="ctr" anchorCtr="1">
            <a:spAutoFit/>
          </a:bodyPr>
          <a:lstStyle/>
          <a:p>
            <a:pPr>
              <a:spcBef>
                <a:spcPts val="400"/>
              </a:spcBef>
              <a:buBlip>
                <a:blip r:embed="rId7"/>
              </a:buBlip>
            </a:pPr>
            <a:r>
              <a:rPr lang="ru-RU" sz="1067" dirty="0">
                <a:latin typeface="Montserrat Medium"/>
              </a:rPr>
              <a:t> </a:t>
            </a:r>
            <a:r>
              <a:rPr lang="ru-RU" sz="1200" b="1" dirty="0">
                <a:solidFill>
                  <a:srgbClr val="0033A0"/>
                </a:solidFill>
                <a:latin typeface="Montserrat Medium"/>
              </a:rPr>
              <a:t>Важность карьерного роста</a:t>
            </a: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9358481" y="3607268"/>
            <a:ext cx="2517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4000" tIns="0" rIns="24000" bIns="0" numCol="1" spcCol="72000" anchor="ctr" anchorCtr="1">
            <a:spAutoFit/>
          </a:bodyPr>
          <a:lstStyle/>
          <a:p>
            <a:pPr algn="ctr"/>
            <a:r>
              <a:rPr lang="ru-RU" sz="1200" b="1" dirty="0">
                <a:solidFill>
                  <a:srgbClr val="6AB3E7"/>
                </a:solidFill>
                <a:latin typeface="Montserrat "/>
              </a:rPr>
              <a:t>Более 77% сотрудников удовлетворены работой в учреждении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203245" y="2955996"/>
            <a:ext cx="2811615" cy="184666"/>
          </a:xfrm>
          <a:prstGeom prst="rect">
            <a:avLst/>
          </a:prstGeom>
        </p:spPr>
        <p:txBody>
          <a:bodyPr wrap="square" lIns="24000" tIns="0" rIns="24000" bIns="0" numCol="1" spcCol="72000" anchor="ctr" anchorCtr="1">
            <a:spAutoFit/>
          </a:bodyPr>
          <a:lstStyle/>
          <a:p>
            <a:pPr>
              <a:spcBef>
                <a:spcPts val="400"/>
              </a:spcBef>
              <a:buBlip>
                <a:blip r:embed="rId5"/>
              </a:buBlip>
            </a:pPr>
            <a:r>
              <a:rPr lang="ru-RU" sz="1067" dirty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200" b="1" dirty="0">
                <a:solidFill>
                  <a:srgbClr val="6AB3E7"/>
                </a:solidFill>
                <a:latin typeface="Montserrat Medium"/>
              </a:rPr>
              <a:t>Оценка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1" y="5405965"/>
            <a:ext cx="10413999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15" algn="just"/>
            <a:r>
              <a:rPr lang="ru-RU" sz="1867" dirty="0">
                <a:solidFill>
                  <a:srgbClr val="0033A0"/>
                </a:solidFill>
                <a:latin typeface="Montserrat SemiBold" panose="00000700000000000000" pitchFamily="2" charset="-52"/>
                <a:ea typeface="Times New Roman" panose="02020603050405020304" pitchFamily="18" charset="0"/>
              </a:rPr>
              <a:t>Грамотное выстраивание работы с персоналом делает работу в центре занятости увлекательной, перспективной и может стать отличным стартом для развития карьеры каждого сотрудника службы.</a:t>
            </a:r>
          </a:p>
        </p:txBody>
      </p:sp>
    </p:spTree>
    <p:extLst>
      <p:ext uri="{BB962C8B-B14F-4D97-AF65-F5344CB8AC3E}">
        <p14:creationId xmlns:p14="http://schemas.microsoft.com/office/powerpoint/2010/main" val="14869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Num" idx="8"/>
          </p:nvPr>
        </p:nvSpPr>
        <p:spPr>
          <a:xfrm>
            <a:off x="11712600" y="6504480"/>
            <a:ext cx="47916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x-none" sz="1000" b="0" strike="noStrike" spc="-1">
                <a:solidFill>
                  <a:srgbClr val="69B3E7"/>
                </a:solidFill>
                <a:latin typeface="Montserrat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BFF8C29-6B69-4A55-BA51-8ED00ADCAC67}" type="slidenum">
              <a:rPr lang="x-none" sz="1000" b="0" strike="noStrike" spc="-1">
                <a:solidFill>
                  <a:srgbClr val="69B3E7"/>
                </a:solidFill>
                <a:latin typeface="Montserrat"/>
              </a:rPr>
              <a:t>8</a:t>
            </a:fld>
            <a:endParaRPr lang="ru-RU" sz="1000" b="0" strike="noStrike" spc="-1">
              <a:latin typeface="Times New Roman"/>
            </a:endParaRPr>
          </a:p>
        </p:txBody>
      </p:sp>
      <p:pic>
        <p:nvPicPr>
          <p:cNvPr id="5122" name="Picture 2" descr="https://sun9-6.userapi.com/impg/ZFwNS4mcGT_Z83-nA2kjLnvL5QjI_bgCb8N-fg/yQhFhkEXkJs.jpg?size=1280x720&amp;quality=96&amp;sign=f76a25b5adb113b1e4f33a2f5ee0919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5" y="1474795"/>
            <a:ext cx="3508617" cy="19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1.userapi.com/impg/dkYLzH0C-4QMrB_KQEMvyNjWcrm6bjHcW9rhbA/T4OMPUxp6e4.jpg?size=960x1280&amp;quality=95&amp;sign=7465183bf8aaa30773022b155ed3759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-335" b="10611"/>
          <a:stretch/>
        </p:blipFill>
        <p:spPr bwMode="auto">
          <a:xfrm>
            <a:off x="460396" y="3791276"/>
            <a:ext cx="2969101" cy="2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2.userapi.com/impg/yN9nX2rgUW8pv5SQFkgjqo6Be5jkh7CsXSfy-g/7Th2OAN_JFI.jpg?size=1057x900&amp;quality=95&amp;sign=e8b382671f1f1fa5b472e196d58bf29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50" y="3791276"/>
            <a:ext cx="3373874" cy="28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8"/>
          <p:cNvSpPr/>
          <p:nvPr/>
        </p:nvSpPr>
        <p:spPr>
          <a:xfrm>
            <a:off x="258234" y="311646"/>
            <a:ext cx="3556120" cy="754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71970" defTabSz="426530" eaLnBrk="0" hangingPunct="0">
              <a:lnSpc>
                <a:spcPct val="114000"/>
              </a:lnSpc>
            </a:pPr>
            <a:r>
              <a:rPr lang="ru-RU" sz="2133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День самоуправления в Башкортостане</a:t>
            </a:r>
            <a:endParaRPr lang="ru-RU" sz="2133" dirty="0">
              <a:solidFill>
                <a:srgbClr val="0033A0"/>
              </a:solidFill>
              <a:latin typeface="Montserrat"/>
            </a:endParaRPr>
          </a:p>
        </p:txBody>
      </p:sp>
      <p:pic>
        <p:nvPicPr>
          <p:cNvPr id="9" name="Picture 2" descr="https://sun9-72.userapi.com/impg/ZVSABHB1PPOaGp1WRUGLgKfTLT9qvvfl4NKM9Q/oROavWBaY5I.jpg?size=1600x1200&amp;quality=96&amp;sign=c786a5185862ea586540dc0f098ef0a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251" r="7248" b="-673"/>
          <a:stretch/>
        </p:blipFill>
        <p:spPr bwMode="auto">
          <a:xfrm>
            <a:off x="8010515" y="957390"/>
            <a:ext cx="2981926" cy="26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503" r="7016"/>
          <a:stretch/>
        </p:blipFill>
        <p:spPr>
          <a:xfrm>
            <a:off x="3912926" y="3856950"/>
            <a:ext cx="3353021" cy="2863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24762" r="561" b="9968"/>
          <a:stretch/>
        </p:blipFill>
        <p:spPr>
          <a:xfrm>
            <a:off x="3924214" y="528904"/>
            <a:ext cx="3522396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6647" y="4729292"/>
            <a:ext cx="63629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ontserrat SemiBold" panose="00000700000000000000" pitchFamily="2" charset="-52"/>
              </a:rPr>
              <a:t>Приглашаю присоединиться </a:t>
            </a:r>
            <a:endParaRPr lang="ru-RU" sz="2400" b="1" dirty="0" smtClean="0">
              <a:latin typeface="Montserrat SemiBold" panose="00000700000000000000" pitchFamily="2" charset="-52"/>
            </a:endParaRPr>
          </a:p>
          <a:p>
            <a:pPr algn="ctr"/>
            <a:r>
              <a:rPr lang="ru-RU" sz="2400" b="1" dirty="0">
                <a:latin typeface="Montserrat SemiBold" panose="00000700000000000000" pitchFamily="2" charset="-52"/>
              </a:rPr>
              <a:t>к</a:t>
            </a:r>
            <a:r>
              <a:rPr lang="ru-RU" sz="2400" b="1" dirty="0" smtClean="0">
                <a:latin typeface="Montserrat SemiBold" panose="00000700000000000000" pitchFamily="2" charset="-52"/>
              </a:rPr>
              <a:t> группам </a:t>
            </a:r>
            <a:r>
              <a:rPr lang="ru-RU" sz="2400" b="1" dirty="0" smtClean="0">
                <a:latin typeface="Montserrat SemiBold" panose="00000700000000000000" pitchFamily="2" charset="-52"/>
              </a:rPr>
              <a:t>нашей службы занятости</a:t>
            </a:r>
          </a:p>
          <a:p>
            <a:pPr algn="ctr"/>
            <a:endParaRPr lang="ru-RU" sz="2400" b="1" dirty="0" smtClean="0">
              <a:latin typeface="Montserrat SemiBold" panose="00000700000000000000" pitchFamily="2" charset="-52"/>
            </a:endParaRPr>
          </a:p>
          <a:p>
            <a:pPr algn="ctr"/>
            <a:r>
              <a:rPr lang="ru-RU" sz="3200" b="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и </a:t>
            </a:r>
            <a:r>
              <a:rPr lang="ru-RU" sz="3200" b="1" dirty="0">
                <a:solidFill>
                  <a:srgbClr val="0033A0"/>
                </a:solidFill>
                <a:latin typeface="Montserrat" panose="00000500000000000000" pitchFamily="2" charset="-52"/>
              </a:rPr>
              <a:t>благодарю за внимание!</a:t>
            </a:r>
          </a:p>
        </p:txBody>
      </p:sp>
      <p:pic>
        <p:nvPicPr>
          <p:cNvPr id="5" name="Рисунок 11"/>
          <p:cNvPicPr/>
          <p:nvPr/>
        </p:nvPicPr>
        <p:blipFill>
          <a:blip r:embed="rId2"/>
          <a:stretch/>
        </p:blipFill>
        <p:spPr>
          <a:xfrm>
            <a:off x="6505575" y="1666528"/>
            <a:ext cx="2762597" cy="2762597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667072"/>
            <a:ext cx="3457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 SemiBold" panose="00000700000000000000" pitchFamily="2" charset="-52"/>
              </a:rPr>
              <a:t>Мы в </a:t>
            </a:r>
            <a:r>
              <a:rPr lang="ru-RU" sz="2400" b="1" dirty="0" err="1">
                <a:latin typeface="Montserrat SemiBold" panose="00000700000000000000" pitchFamily="2" charset="-52"/>
              </a:rPr>
              <a:t>соцсетях</a:t>
            </a:r>
            <a:r>
              <a:rPr lang="ru-RU" sz="2400" b="1" dirty="0">
                <a:latin typeface="Montserrat SemiBold" panose="00000700000000000000" pitchFamily="2" charset="-52"/>
              </a:rPr>
              <a:t>:</a:t>
            </a:r>
          </a:p>
          <a:p>
            <a:endParaRPr lang="ru-RU" sz="2400" b="1" dirty="0">
              <a:latin typeface="Montserrat SemiBold" panose="00000700000000000000" pitchFamily="2" charset="-52"/>
            </a:endParaRPr>
          </a:p>
          <a:p>
            <a:r>
              <a:rPr lang="en-US" sz="2400" b="1" dirty="0">
                <a:latin typeface="Montserrat SemiBold" panose="00000700000000000000" pitchFamily="2" charset="-52"/>
              </a:rPr>
              <a:t>vk.com/</a:t>
            </a:r>
            <a:r>
              <a:rPr lang="en-US" sz="2400" b="1" dirty="0" err="1">
                <a:latin typeface="Montserrat SemiBold" panose="00000700000000000000" pitchFamily="2" charset="-52"/>
              </a:rPr>
              <a:t>cznufa</a:t>
            </a:r>
            <a:endParaRPr lang="en-US" sz="2400" b="1" dirty="0">
              <a:latin typeface="Montserrat SemiBold" panose="00000700000000000000" pitchFamily="2" charset="-52"/>
            </a:endParaRPr>
          </a:p>
          <a:p>
            <a:endParaRPr lang="en-US" sz="2400" b="1" dirty="0">
              <a:latin typeface="Montserrat SemiBold" panose="00000700000000000000" pitchFamily="2" charset="-52"/>
            </a:endParaRPr>
          </a:p>
          <a:p>
            <a:r>
              <a:rPr lang="en-US" sz="2400" b="1" dirty="0">
                <a:latin typeface="Montserrat SemiBold" panose="00000700000000000000" pitchFamily="2" charset="-52"/>
              </a:rPr>
              <a:t>t.me/</a:t>
            </a:r>
            <a:r>
              <a:rPr lang="en-US" sz="2400" b="1" dirty="0" err="1">
                <a:latin typeface="Montserrat SemiBold" panose="00000700000000000000" pitchFamily="2" charset="-52"/>
              </a:rPr>
              <a:t>czn_ufa</a:t>
            </a:r>
            <a:endParaRPr lang="en-US" sz="2400" b="1" dirty="0">
              <a:latin typeface="Montserrat SemiBold" panose="00000700000000000000" pitchFamily="2" charset="-52"/>
            </a:endParaRPr>
          </a:p>
          <a:p>
            <a:endParaRPr lang="en-US" sz="2400" b="1" dirty="0">
              <a:latin typeface="Montserrat SemiBold" panose="00000700000000000000" pitchFamily="2" charset="-52"/>
            </a:endParaRPr>
          </a:p>
          <a:p>
            <a:r>
              <a:rPr lang="en-US" sz="2400" b="1" dirty="0">
                <a:latin typeface="Montserrat SemiBold" panose="00000700000000000000" pitchFamily="2" charset="-52"/>
              </a:rPr>
              <a:t>ok.ru/</a:t>
            </a:r>
            <a:r>
              <a:rPr lang="en-US" sz="2400" b="1" dirty="0" err="1">
                <a:latin typeface="Montserrat SemiBold" panose="00000700000000000000" pitchFamily="2" charset="-52"/>
              </a:rPr>
              <a:t>cznufa</a:t>
            </a:r>
            <a:endParaRPr lang="en-US" sz="2400" b="1" dirty="0">
              <a:latin typeface="Montserrat SemiBold" panose="000007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8101" y="1139740"/>
            <a:ext cx="3605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Montserrat SemiBold" panose="00000700000000000000" pitchFamily="2" charset="-52"/>
              </a:rPr>
              <a:t>lnk.bio</a:t>
            </a:r>
            <a:r>
              <a:rPr lang="en-US" sz="2400" b="1" dirty="0">
                <a:latin typeface="Montserrat SemiBold" panose="00000700000000000000" pitchFamily="2" charset="-52"/>
              </a:rPr>
              <a:t>/</a:t>
            </a:r>
            <a:r>
              <a:rPr lang="en-US" sz="2400" b="1" dirty="0" err="1">
                <a:latin typeface="Montserrat SemiBold" panose="00000700000000000000" pitchFamily="2" charset="-52"/>
              </a:rPr>
              <a:t>cznufa</a:t>
            </a:r>
            <a:endParaRPr lang="en-US" sz="2400" b="1" dirty="0"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08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6509</TotalTime>
  <Words>419</Words>
  <Application>Microsoft Office PowerPoint</Application>
  <PresentationFormat>Широкоэкранный</PresentationFormat>
  <Paragraphs>109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</vt:lpstr>
      <vt:lpstr>DejaVu Sans</vt:lpstr>
      <vt:lpstr>Inter</vt:lpstr>
      <vt:lpstr>Montserrat</vt:lpstr>
      <vt:lpstr>Montserrat </vt:lpstr>
      <vt:lpstr>Montserrat Medium</vt:lpstr>
      <vt:lpstr>Montserrat SemiBold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CrazzzyRat</dc:creator>
  <dc:description/>
  <cp:lastModifiedBy>CZNUFA</cp:lastModifiedBy>
  <cp:revision>436</cp:revision>
  <dcterms:created xsi:type="dcterms:W3CDTF">2022-10-31T14:09:10Z</dcterms:created>
  <dcterms:modified xsi:type="dcterms:W3CDTF">2024-08-27T12:44:38Z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