
<file path=[Content_Types].xml><?xml version="1.0" encoding="utf-8"?>
<Types xmlns="http://schemas.openxmlformats.org/package/2006/content-types">
  <Default Extension="svg" ContentType="image/svg+xml"/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charts/colors1.xml" ContentType="application/vnd.ms-office.chartcolorstyl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charts/style1.xml" ContentType="application/vnd.ms-office.chartstyle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0080625" cy="5670550"/>
  <p:notesSz cx="7559675" cy="10691813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66" d="100"/>
          <a:sy n="66" d="100"/>
        </p:scale>
        <p:origin x="835" y="701"/>
      </p:cViewPr>
      <p:guideLst>
        <p:guide pos="1786" orient="horz"/>
        <p:guide pos="3175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 региона, тыс.чел.</c:v>
                </c:pt>
              </c:strCache>
            </c:strRef>
          </c:tx>
          <c:spPr bwMode="auto">
            <a:prstGeom prst="rect">
              <a:avLst/>
            </a:prstGeom>
            <a:gradFill>
              <a:gsLst>
                <a:gs pos="0">
                  <a:srgbClr val="69B3E7">
                    <a:lumMod val="99000"/>
                    <a:alpha val="99000"/>
                  </a:srgbClr>
                </a:gs>
                <a:gs pos="92000">
                  <a:srgbClr val="0033A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0000"/>
                  <c:y val="-0.044531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rgbClr val="0033A0"/>
                    </a:solidFill>
                    <a:latin typeface="Montserrat SemiBold"/>
                    <a:ea typeface="+mn-ea"/>
                    <a:cs typeface="+mn-cs"/>
                  </a:defRPr>
                </a:pPr>
                <a:endParaRPr lang="en-US"/>
              </a:p>
            </c:txPr>
          </c:dLbls>
          <c:trendline>
            <c:spPr bwMode="auto">
              <a:prstGeom prst="rect">
                <a:avLst/>
              </a:prstGeom>
              <a:ln w="50800" cap="rnd">
                <a:solidFill>
                  <a:srgbClr val="0033A0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Лист1!$A$2:$A$3</c:f>
              <c:strCache>
                <c:ptCount val="2"/>
                <c:pt idx="0">
                  <c:v>Число безработных</c:v>
                </c:pt>
                <c:pt idx="1">
                  <c:v xml:space="preserve">Число вакансий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5500</c:v>
                </c:pt>
                <c:pt idx="1">
                  <c:v>55000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219"/>
        <c:overlap val="-27"/>
        <c:axId val="374681615"/>
        <c:axId val="374659055"/>
      </c:barChart>
      <c:catAx>
        <c:axId val="374681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  <a:ea typeface="+mn-ea"/>
                <a:cs typeface="+mn-cs"/>
              </a:defRPr>
            </a:pPr>
            <a:endParaRPr lang="en-US"/>
          </a:p>
        </c:txPr>
        <c:crossAx val="374659055"/>
        <c:crosses val="autoZero"/>
        <c:auto val="1"/>
        <c:lblAlgn val="ctr"/>
        <c:lblOffset val="100"/>
        <c:noMultiLvlLbl val="0"/>
      </c:catAx>
      <c:valAx>
        <c:axId val="374659055"/>
        <c:scaling>
          <c:orientation val="minMax"/>
        </c:scaling>
        <c:delete val="1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4681615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531524" y="2756048"/>
      <a:ext cx="4075826" cy="2646528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756000" y="5078520"/>
            <a:ext cx="6047640" cy="48110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>
              <a:buNone/>
              <a:defRPr lang="ru-RU" sz="1400">
                <a:latin typeface="Liberation Serif"/>
                <a:ea typeface="DejaVu Sans"/>
                <a:cs typeface="Carlito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 bwMode="auto"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>
              <a:buNone/>
              <a:defRPr lang="ru-RU" sz="1400">
                <a:latin typeface="Liberation Serif"/>
                <a:ea typeface="DejaVu Sans"/>
                <a:cs typeface="Carlito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 bwMode="auto"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>
              <a:buNone/>
              <a:defRPr lang="ru-RU" sz="1400">
                <a:latin typeface="Liberation Serif"/>
                <a:ea typeface="DejaVu Sans"/>
                <a:cs typeface="Carlito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 bwMode="auto"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>
              <a:buNone/>
              <a:defRPr lang="ru-RU" sz="1400">
                <a:latin typeface="Liberation Serif"/>
                <a:ea typeface="DejaVu Sans"/>
                <a:cs typeface="Carlito"/>
              </a:defRPr>
            </a:lvl1pPr>
          </a:lstStyle>
          <a:p>
            <a:pPr lvl="0">
              <a:defRPr/>
            </a:pPr>
            <a:fld id="{38619D07-5758-4734-B4FE-0DDC39B271D7}" type="slidenum">
              <a:r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>
      <a:defRPr lang="ru-RU" sz="2000" b="0" i="0" u="none" strike="noStrike" cap="none">
        <a:ln>
          <a:noFill/>
        </a:ln>
        <a:highlight>
          <a:srgbClr val="000000">
            <a:alpha val="0"/>
          </a:srgbClr>
        </a:highlight>
        <a:latin typeface="XO Oriel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 noGrp="1"/>
          </p:cNvSpPr>
          <p:nvPr>
            <p:ph type="sldNum"/>
          </p:nvPr>
        </p:nvSpPr>
        <p:spPr bwMode="auto">
          <a:ln/>
        </p:spPr>
        <p:txBody>
          <a:bodyPr/>
          <a:lstStyle/>
          <a:p>
            <a:pPr>
              <a:defRPr/>
            </a:pPr>
            <a:fld id="{114D84D2-0029-4325-8EC7-19A2703BE52A}" type="slidenum">
              <a:rPr lang="ru-RU"/>
              <a:t>1</a:t>
            </a:fld>
            <a:endParaRPr lang="ru-RU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FFFF"/>
                </a:solidFill>
                <a:latin typeface="Arial"/>
                <a:ea typeface="Microsoft YaHei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FFFF"/>
                </a:solidFill>
                <a:latin typeface="Arial"/>
                <a:ea typeface="Microsoft YaHei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FFFF"/>
                </a:solidFill>
                <a:latin typeface="Arial"/>
                <a:ea typeface="Microsoft YaHei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FFFF"/>
                </a:solidFill>
                <a:latin typeface="Arial"/>
                <a:ea typeface="Microsoft YaHei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FFFF"/>
                </a:solidFill>
                <a:latin typeface="Arial"/>
                <a:ea typeface="Microsoft YaHei"/>
              </a:defRPr>
            </a:lvl5pPr>
            <a:lvl6pPr marL="25146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FFFF"/>
                </a:solidFill>
                <a:latin typeface="Arial"/>
                <a:ea typeface="Microsoft YaHei"/>
              </a:defRPr>
            </a:lvl6pPr>
            <a:lvl7pPr marL="29718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FFFF"/>
                </a:solidFill>
                <a:latin typeface="Arial"/>
                <a:ea typeface="Microsoft YaHei"/>
              </a:defRPr>
            </a:lvl7pPr>
            <a:lvl8pPr marL="34290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FFFF"/>
                </a:solidFill>
                <a:latin typeface="Arial"/>
                <a:ea typeface="Microsoft YaHei"/>
              </a:defRPr>
            </a:lvl8pPr>
            <a:lvl9pPr marL="38862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FFFF"/>
                </a:solidFill>
                <a:latin typeface="Arial"/>
                <a:ea typeface="Microsoft YaHei"/>
              </a:defRPr>
            </a:lvl9pPr>
          </a:lstStyle>
          <a:p>
            <a:pPr algn="r">
              <a:buClrTx/>
              <a:buFontTx/>
              <a:buNone/>
              <a:defRPr/>
            </a:pPr>
            <a:fld id="{BFBB5C4E-6F82-45CC-9C0F-A523683CE7E1}" type="slidenum">
              <a:rPr lang="ru-RU" sz="1200">
                <a:solidFill>
                  <a:srgbClr val="000000"/>
                </a:solidFill>
                <a:cs typeface="Segoe UI"/>
              </a:rPr>
              <a:t>1</a:t>
            </a:fld>
            <a:endParaRPr lang="ru-RU" sz="1200">
              <a:solidFill>
                <a:srgbClr val="000000"/>
              </a:solidFill>
              <a:cs typeface="Segoe UI"/>
            </a:endParaRPr>
          </a:p>
        </p:txBody>
      </p:sp>
      <p:sp>
        <p:nvSpPr>
          <p:cNvPr id="20482" name="Rectangle 2"/>
          <p:cNvSpPr txBox="1">
            <a:spLocks noChangeArrowheads="1"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 txBox="1">
            <a:spLocks noChangeArrowheads="1"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lvl="0">
              <a:defRPr/>
            </a:pPr>
            <a:fld id="{38619D07-5758-4734-B4FE-0DDC39B271D7}" type="slidenum">
              <a:rPr lang="en-US"/>
              <a:t>2</a:t>
            </a:fld>
            <a:endParaRPr lang="en-US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3CACA78-443A-4A3A-8DEA-FA015FD6C232}" type="slidenum">
              <a:rPr lang="ru-RU"/>
              <a:t>3</a:t>
            </a:fld>
            <a:endParaRPr lang="ru-RU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lvl="0">
              <a:defRPr/>
            </a:pPr>
            <a:fld id="{38619D07-5758-4734-B4FE-0DDC39B271D7}" type="slidenum">
              <a:rPr lang="en-US"/>
              <a:t>4</a:t>
            </a:fld>
            <a:endParaRPr lang="en-US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lvl="0">
              <a:defRPr/>
            </a:pPr>
            <a:fld id="{38619D07-5758-4734-B4FE-0DDC39B271D7}" type="slidenum">
              <a:rPr lang="en-US"/>
              <a:t>5</a:t>
            </a:fld>
            <a:endParaRPr lang="en-US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3CACA78-443A-4A3A-8DEA-FA015FD6C232}" type="slidenum">
              <a:rPr lang="ru-RU"/>
              <a:t>6</a:t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227360" y="5165280"/>
            <a:ext cx="2348280" cy="3906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F997E0A0-A5E0-4223-89E6-8D7F2754D1BC}" type="slidenum">
              <a:r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227360" y="5165280"/>
            <a:ext cx="2348280" cy="3906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05071AAE-137B-43F6-914E-5A1B6B167BE5}" type="slidenum">
              <a:r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7308850" y="225425"/>
            <a:ext cx="2266950" cy="43894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503238" y="225425"/>
            <a:ext cx="6653212" cy="43894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227360" y="5165280"/>
            <a:ext cx="2348280" cy="3906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7C3F195C-E0CC-4E57-929F-63AA8B79B809}" type="slidenum">
              <a:r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0080625" cy="567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227360" y="5165280"/>
            <a:ext cx="2348280" cy="3906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476B53AA-BFCE-40AF-B659-87613ED189C6}" type="slidenum">
              <a:r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7388" y="1414462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227360" y="5165280"/>
            <a:ext cx="2348280" cy="3906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CB5CA88B-0B41-4605-A38D-8C4F5F470052}" type="slidenum">
              <a:r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503238" y="1327150"/>
            <a:ext cx="4459287" cy="328771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114925" y="1327150"/>
            <a:ext cx="4460875" cy="328771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7227360" y="5165280"/>
            <a:ext cx="2348280" cy="3906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0CA51BA2-3322-46CB-AAE5-FBD4A446F4AA}" type="slidenum">
              <a:r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3738" y="301625"/>
            <a:ext cx="8694737" cy="10969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93738" y="1390650"/>
            <a:ext cx="4265612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93738" y="2071688"/>
            <a:ext cx="4265612" cy="304641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5103813" y="1390650"/>
            <a:ext cx="4284662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5103813" y="2071688"/>
            <a:ext cx="4284662" cy="304641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7227360" y="5165280"/>
            <a:ext cx="2348280" cy="3906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BE00373E-39CA-4DA3-8FE6-8B004FE01A55}" type="slidenum">
              <a:r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7227360" y="5165280"/>
            <a:ext cx="2348280" cy="3906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B2CE2161-9BE3-4B8F-BC08-04BC04C1E14A}" type="slidenum">
              <a:r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bg>
      <p:bgPr shadeToTitle="0">
        <a:gradFill>
          <a:gsLst>
            <a:gs pos="13000">
              <a:srgbClr val="69B3E7">
                <a:lumMod val="82000"/>
              </a:srgbClr>
            </a:gs>
            <a:gs pos="61000">
              <a:srgbClr val="00339F"/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ftr="0" hdr="0" sldNu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3738" y="377825"/>
            <a:ext cx="3251200" cy="1323974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7227360" y="5165280"/>
            <a:ext cx="2348280" cy="3906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2187CC69-EFD5-425E-A802-CBF246004F0C}" type="slidenum">
              <a:r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3738" y="377825"/>
            <a:ext cx="3251200" cy="1323974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7227360" y="5165280"/>
            <a:ext cx="2348280" cy="3906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9465FE35-5311-406D-AEEA-E3685FE8F561}" type="slidenum">
              <a:r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503999" y="1326600"/>
            <a:ext cx="9071640" cy="3288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 bwMode="auto"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>
              <a:buNone/>
              <a:defRPr lang="ru-RU" sz="1400">
                <a:latin typeface="Liberation Serif"/>
                <a:ea typeface="DejaVu Sans"/>
                <a:cs typeface="Carlito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 bwMode="auto"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>
              <a:buNone/>
              <a:defRPr lang="ru-RU" sz="1400">
                <a:latin typeface="Liberation Serif"/>
                <a:ea typeface="DejaVu Sans"/>
                <a:cs typeface="Carlito"/>
              </a:defRPr>
            </a:lvl1pPr>
          </a:lstStyle>
          <a:p>
            <a:pPr lvl="0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>
        <a:defRPr lang="ru-RU" sz="4400" b="0" i="0" u="none" strike="noStrike" cap="none">
          <a:ln>
            <a:noFill/>
          </a:ln>
          <a:highlight>
            <a:srgbClr val="000000">
              <a:alpha val="0"/>
            </a:srgbClr>
          </a:highlight>
          <a:latin typeface="XO Oriel"/>
        </a:defRPr>
      </a:lvl1pPr>
    </p:titleStyle>
    <p:bodyStyle>
      <a:lvl1pPr>
        <a:spcBef>
          <a:spcPts val="1417"/>
        </a:spcBef>
        <a:spcAft>
          <a:spcPts val="0"/>
        </a:spcAft>
        <a:defRPr lang="ru-RU" sz="3200" b="0" i="0" u="none" strike="noStrike" cap="none">
          <a:ln>
            <a:noFill/>
          </a:ln>
          <a:highlight>
            <a:srgbClr val="000000">
              <a:alpha val="0"/>
            </a:srgbClr>
          </a:highlight>
          <a:latin typeface="XO Oriel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 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media1.svg"/><Relationship Id="rId7" Type="http://schemas.openxmlformats.org/officeDocument/2006/relationships/image" Target="../media/image9.png"/><Relationship Id="rId8" Type="http://schemas.openxmlformats.org/officeDocument/2006/relationships/image" Target="../media/media2.sv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media3.svg"/><Relationship Id="rId5" Type="http://schemas.openxmlformats.org/officeDocument/2006/relationships/image" Target="../media/image17.png"/><Relationship Id="rId6" Type="http://schemas.openxmlformats.org/officeDocument/2006/relationships/image" Target="../media/media4.svg"/><Relationship Id="rId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 bwMode="auto">
          <a:xfrm>
            <a:off x="0" y="0"/>
            <a:ext cx="10080625" cy="102374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228600" dist="1143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650"/>
          </a:p>
        </p:txBody>
      </p:sp>
      <p:sp>
        <p:nvSpPr>
          <p:cNvPr id="4" name="Текст. поле 14"/>
          <p:cNvSpPr txBox="1"/>
          <p:nvPr/>
        </p:nvSpPr>
        <p:spPr bwMode="auto">
          <a:xfrm>
            <a:off x="366393" y="1991790"/>
            <a:ext cx="5682529" cy="1332895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>
              <a:defRPr/>
            </a:pPr>
            <a:r>
              <a:rPr lang="ru-RU" sz="8000">
                <a:solidFill>
                  <a:srgbClr val="69B3E7"/>
                </a:solidFill>
                <a:latin typeface="Montserrat SemiBold"/>
              </a:rPr>
              <a:t>ПЕРВЫЙ</a:t>
            </a:r>
            <a:endParaRPr lang="ru-RU" sz="6000">
              <a:solidFill>
                <a:srgbClr val="69B3E7"/>
              </a:solidFill>
              <a:latin typeface="Montserrat SemiBold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66393" y="4556775"/>
            <a:ext cx="5682529" cy="677104"/>
          </a:xfrm>
          <a:prstGeom prst="rect">
            <a:avLst/>
          </a:prstGeom>
          <a:noFill/>
        </p:spPr>
        <p:txBody>
          <a:bodyPr wrap="square" lIns="182878" tIns="91438" rIns="182878" bIns="91438" rtlCol="0"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69B3E7"/>
                </a:solidFill>
                <a:latin typeface="Montserrat Medium"/>
                <a:ea typeface="Montserrat Light"/>
                <a:cs typeface="Montserrat Light"/>
              </a:rPr>
              <a:t>Денис Катков – </a:t>
            </a:r>
            <a:r>
              <a:rPr lang="ru-RU" sz="1600" b="0" i="0">
                <a:solidFill>
                  <a:srgbClr val="004899"/>
                </a:solidFill>
                <a:latin typeface="Montserrat Medium"/>
              </a:rPr>
              <a:t>председатель Молодежного совета специалистов СЗН Самарской области</a:t>
            </a:r>
            <a:endParaRPr lang="ru-RU" sz="1600">
              <a:solidFill>
                <a:srgbClr val="004899"/>
              </a:solidFill>
              <a:latin typeface="Montserrat Medium"/>
              <a:ea typeface="Montserrat Light"/>
              <a:cs typeface="Montserrat Light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26405" y="3054685"/>
            <a:ext cx="57487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004899"/>
                </a:solidFill>
                <a:latin typeface="Montserrat Medium"/>
              </a:rPr>
              <a:t>хакатон</a:t>
            </a:r>
            <a:r>
              <a:rPr lang="ru-RU" sz="3200">
                <a:solidFill>
                  <a:srgbClr val="004899"/>
                </a:solidFill>
                <a:latin typeface="Montserrat Medium"/>
              </a:rPr>
              <a:t> рабочих профессий</a:t>
            </a:r>
            <a:endParaRPr lang="en-US" sz="3200">
              <a:solidFill>
                <a:srgbClr val="004899"/>
              </a:solidFill>
              <a:latin typeface="Montserrat Medium"/>
            </a:endParaRPr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509771" y="239703"/>
            <a:ext cx="6089120" cy="582498"/>
            <a:chOff x="431428" y="274029"/>
            <a:chExt cx="4612756" cy="441266"/>
          </a:xfrm>
        </p:grpSpPr>
        <p:pic>
          <p:nvPicPr>
            <p:cNvPr id="26" name="Graphic 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921931" y="274029"/>
              <a:ext cx="1122254" cy="441266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431428" y="274029"/>
              <a:ext cx="1068183" cy="441266"/>
            </a:xfrm>
            <a:prstGeom prst="rect">
              <a:avLst/>
            </a:prstGeom>
          </p:spPr>
        </p:pic>
        <p:pic>
          <p:nvPicPr>
            <p:cNvPr id="28" name="Рисунок 6" descr="Изображение выглядит как текст, знак&#10;&#10;Автоматически созданное описание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171779" y="274029"/>
              <a:ext cx="941458" cy="4366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904970" y="678057"/>
            <a:ext cx="3891530" cy="5830473"/>
          </a:xfrm>
          <a:prstGeom prst="rect">
            <a:avLst/>
          </a:prstGeom>
          <a:effectLst>
            <a:outerShdw blurRad="215900" dist="76200" dir="5400000" algn="t" rotWithShape="0">
              <a:schemeClr val="accent1">
                <a:lumMod val="75000"/>
                <a:alpha val="9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266065" y="296128"/>
            <a:ext cx="8340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spc="-1">
                <a:solidFill>
                  <a:srgbClr val="69B3E7"/>
                </a:solidFill>
                <a:latin typeface="Montserrat SemiBold"/>
                <a:ea typeface="Calibri"/>
              </a:rPr>
              <a:t>Вызовы</a:t>
            </a:r>
            <a:r>
              <a:rPr lang="ru-RU" sz="4000" spc="-1">
                <a:solidFill>
                  <a:srgbClr val="004899"/>
                </a:solidFill>
                <a:latin typeface="Montserrat SemiBold"/>
                <a:ea typeface="Calibri"/>
              </a:rPr>
              <a:t> рынка труда</a:t>
            </a:r>
            <a:endParaRPr lang="ru-RU" sz="4000" spc="-1">
              <a:solidFill>
                <a:srgbClr val="69B3E7"/>
              </a:solidFill>
              <a:latin typeface="Montserrat SemiBold"/>
              <a:ea typeface="Calibri"/>
            </a:endParaRPr>
          </a:p>
        </p:txBody>
      </p:sp>
      <p:sp>
        <p:nvSpPr>
          <p:cNvPr id="55" name="Rounded Rectangle 1"/>
          <p:cNvSpPr/>
          <p:nvPr/>
        </p:nvSpPr>
        <p:spPr bwMode="auto">
          <a:xfrm>
            <a:off x="387985" y="1298746"/>
            <a:ext cx="4396016" cy="1231312"/>
          </a:xfrm>
          <a:prstGeom prst="roundRect">
            <a:avLst>
              <a:gd name="adj" fmla="val 10153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rgbClr val="004899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015" tIns="119063" rIns="59531" bIns="119063" rtlCol="0" anchor="t">
            <a:spAutoFit/>
          </a:bodyPr>
          <a:lstStyle/>
          <a:p>
            <a:pPr defTabSz="3018058">
              <a:defRPr/>
            </a:pPr>
            <a:r>
              <a:rPr lang="ru-RU" sz="2000">
                <a:solidFill>
                  <a:srgbClr val="004899"/>
                </a:solidFill>
                <a:latin typeface="Montserrat Medium"/>
              </a:rPr>
              <a:t>Наличие </a:t>
            </a:r>
            <a:r>
              <a:rPr lang="ru-RU" sz="2000">
                <a:solidFill>
                  <a:srgbClr val="69B3E7"/>
                </a:solidFill>
                <a:latin typeface="Montserrat Medium"/>
              </a:rPr>
              <a:t>дисбаланса</a:t>
            </a:r>
            <a:r>
              <a:rPr lang="ru-RU" sz="2000">
                <a:solidFill>
                  <a:srgbClr val="004899"/>
                </a:solidFill>
                <a:latin typeface="Montserrat Medium"/>
              </a:rPr>
              <a:t> на рынке труда и нехватка трудовых ресурсов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471745" y="1349033"/>
            <a:ext cx="346570" cy="601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69B3E7"/>
                </a:solidFill>
                <a:latin typeface="Montserrat SemiBold"/>
              </a:rPr>
              <a:t>1</a:t>
            </a:r>
            <a:endParaRPr/>
          </a:p>
        </p:txBody>
      </p:sp>
      <p:sp>
        <p:nvSpPr>
          <p:cNvPr id="56" name="Rounded Rectangle 1"/>
          <p:cNvSpPr/>
          <p:nvPr/>
        </p:nvSpPr>
        <p:spPr bwMode="auto">
          <a:xfrm>
            <a:off x="5318689" y="1298746"/>
            <a:ext cx="4435871" cy="1585411"/>
          </a:xfrm>
          <a:prstGeom prst="roundRect">
            <a:avLst>
              <a:gd name="adj" fmla="val 12675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rgbClr val="004899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015" tIns="119063" rIns="59531" bIns="119063" rtlCol="0" anchor="t">
            <a:spAutoFit/>
          </a:bodyPr>
          <a:lstStyle/>
          <a:p>
            <a:pPr defTabSz="3018058">
              <a:defRPr/>
            </a:pPr>
            <a:r>
              <a:rPr lang="ru-RU" sz="2000">
                <a:solidFill>
                  <a:srgbClr val="004899"/>
                </a:solidFill>
                <a:latin typeface="Montserrat Medium"/>
              </a:rPr>
              <a:t>Низкий уровень официального трудоустройства молодежи – </a:t>
            </a:r>
            <a:r>
              <a:rPr lang="ru-RU" sz="2000">
                <a:solidFill>
                  <a:srgbClr val="69B3E7"/>
                </a:solidFill>
                <a:latin typeface="Montserrat SemiBold"/>
              </a:rPr>
              <a:t>55%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5373237" y="1398982"/>
            <a:ext cx="398869" cy="60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69B3E7"/>
                </a:solidFill>
                <a:latin typeface="Montserrat SemiBold"/>
              </a:rPr>
              <a:t>2</a:t>
            </a:r>
            <a:endParaRPr/>
          </a:p>
        </p:txBody>
      </p:sp>
      <p:sp>
        <p:nvSpPr>
          <p:cNvPr id="57" name="Rounded Rectangle 1"/>
          <p:cNvSpPr/>
          <p:nvPr/>
        </p:nvSpPr>
        <p:spPr bwMode="auto">
          <a:xfrm>
            <a:off x="5338617" y="3536557"/>
            <a:ext cx="4396016" cy="1556948"/>
          </a:xfrm>
          <a:prstGeom prst="roundRect">
            <a:avLst>
              <a:gd name="adj" fmla="val 10307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rgbClr val="004899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015" tIns="119063" rIns="59531" bIns="119063" rtlCol="0" anchor="t">
            <a:spAutoFit/>
          </a:bodyPr>
          <a:lstStyle/>
          <a:p>
            <a:pPr defTabSz="3018058">
              <a:defRPr/>
            </a:pPr>
            <a:r>
              <a:rPr lang="ru-RU" sz="2000">
                <a:solidFill>
                  <a:srgbClr val="004899"/>
                </a:solidFill>
                <a:latin typeface="Montserrat Medium"/>
              </a:rPr>
              <a:t>Сокращение населения трудоспособного возраста – за 20 лет почти на </a:t>
            </a:r>
            <a:endParaRPr/>
          </a:p>
          <a:p>
            <a:pPr defTabSz="3018058">
              <a:defRPr/>
            </a:pPr>
            <a:r>
              <a:rPr lang="ru-RU" sz="2000">
                <a:solidFill>
                  <a:srgbClr val="69B3E7"/>
                </a:solidFill>
                <a:latin typeface="Montserrat SemiBold"/>
              </a:rPr>
              <a:t>230 тысяч человек</a:t>
            </a:r>
            <a:endParaRPr/>
          </a:p>
        </p:txBody>
      </p:sp>
      <p:sp>
        <p:nvSpPr>
          <p:cNvPr id="45" name="TextBox 44"/>
          <p:cNvSpPr txBox="1"/>
          <p:nvPr/>
        </p:nvSpPr>
        <p:spPr bwMode="auto">
          <a:xfrm>
            <a:off x="5401538" y="3608614"/>
            <a:ext cx="431528" cy="601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69B3E7"/>
                </a:solidFill>
                <a:latin typeface="Montserrat SemiBold"/>
              </a:rPr>
              <a:t>3</a:t>
            </a:r>
            <a:endParaRPr/>
          </a:p>
        </p:txBody>
      </p:sp>
      <p:graphicFrame>
        <p:nvGraphicFramePr>
          <p:cNvPr id="13" name="Диаграмма 12"/>
          <p:cNvGraphicFramePr>
            <a:graphicFrameLocks xmlns:a="http://schemas.openxmlformats.org/drawingml/2006/main"/>
          </p:cNvGraphicFramePr>
          <p:nvPr/>
        </p:nvGraphicFramePr>
        <p:xfrm>
          <a:off x="531524" y="2756048"/>
          <a:ext cx="4075826" cy="264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081790" y="6397626"/>
            <a:ext cx="2743200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/>
            </a:defPPr>
            <a:lvl1pPr marL="0" algn="r" defTabSz="914400">
              <a:defRPr sz="1000">
                <a:solidFill>
                  <a:srgbClr val="69B3E7"/>
                </a:solidFill>
                <a:latin typeface="Montserra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D1DD26F-FA5D-6E49-9D6E-F0596D50FBB9}" type="slidenum">
              <a:rPr/>
              <a:t>3</a:t>
            </a:fld>
            <a:endParaRPr sz="850">
              <a:latin typeface="Montserra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40631" y="324506"/>
            <a:ext cx="8332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spc="-1">
                <a:solidFill>
                  <a:srgbClr val="004899"/>
                </a:solidFill>
                <a:latin typeface="Montserrat SemiBold"/>
                <a:ea typeface="Calibri"/>
              </a:rPr>
              <a:t>Работа по </a:t>
            </a:r>
            <a:r>
              <a:rPr lang="ru-RU" sz="3600" spc="-1">
                <a:solidFill>
                  <a:srgbClr val="69B3E7"/>
                </a:solidFill>
                <a:latin typeface="Montserrat SemiBold"/>
                <a:ea typeface="Calibri"/>
              </a:rPr>
              <a:t>рабочей</a:t>
            </a:r>
            <a:r>
              <a:rPr lang="ru-RU" sz="3600" spc="-1">
                <a:solidFill>
                  <a:srgbClr val="004899"/>
                </a:solidFill>
                <a:latin typeface="Montserrat SemiBold"/>
                <a:ea typeface="Calibri"/>
              </a:rPr>
              <a:t> профессии</a:t>
            </a:r>
            <a:endParaRPr/>
          </a:p>
        </p:txBody>
      </p:sp>
      <p:sp>
        <p:nvSpPr>
          <p:cNvPr id="18" name="Rectangle 63"/>
          <p:cNvSpPr/>
          <p:nvPr/>
        </p:nvSpPr>
        <p:spPr bwMode="auto">
          <a:xfrm>
            <a:off x="8082198" y="4671040"/>
            <a:ext cx="1428750" cy="305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89006">
              <a:defRPr/>
            </a:pPr>
            <a:r>
              <a:rPr lang="ru-RU" sz="1000">
                <a:solidFill>
                  <a:schemeClr val="bg1"/>
                </a:solidFill>
                <a:latin typeface="Montserrat SemiBold"/>
                <a:cs typeface="Arial"/>
              </a:rPr>
              <a:t>НКО, коммерческие организации</a:t>
            </a:r>
            <a:endParaRPr/>
          </a:p>
        </p:txBody>
      </p:sp>
      <p:sp>
        <p:nvSpPr>
          <p:cNvPr id="21" name="Rectangle 64"/>
          <p:cNvSpPr/>
          <p:nvPr/>
        </p:nvSpPr>
        <p:spPr bwMode="auto">
          <a:xfrm>
            <a:off x="8082198" y="2885730"/>
            <a:ext cx="1428750" cy="1526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89006">
              <a:defRPr/>
            </a:pPr>
            <a:r>
              <a:rPr lang="ru-RU" sz="1000">
                <a:solidFill>
                  <a:schemeClr val="bg1"/>
                </a:solidFill>
                <a:latin typeface="Montserrat SemiBold"/>
                <a:cs typeface="Arial"/>
              </a:rPr>
              <a:t>МФЦ</a:t>
            </a:r>
            <a:endParaRPr/>
          </a:p>
        </p:txBody>
      </p:sp>
      <p:sp>
        <p:nvSpPr>
          <p:cNvPr id="24" name="Rectangle 65"/>
          <p:cNvSpPr/>
          <p:nvPr/>
        </p:nvSpPr>
        <p:spPr bwMode="auto">
          <a:xfrm>
            <a:off x="8082198" y="3702042"/>
            <a:ext cx="1428750" cy="305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89006">
              <a:defRPr/>
            </a:pPr>
            <a:r>
              <a:rPr lang="ru-RU" sz="1000">
                <a:solidFill>
                  <a:schemeClr val="bg1"/>
                </a:solidFill>
                <a:latin typeface="Montserrat SemiBold"/>
                <a:cs typeface="Arial"/>
              </a:rPr>
              <a:t>Центр</a:t>
            </a:r>
            <a:br>
              <a:rPr lang="ru-RU" sz="1000">
                <a:solidFill>
                  <a:schemeClr val="bg1"/>
                </a:solidFill>
                <a:latin typeface="Montserrat SemiBold"/>
                <a:cs typeface="Arial"/>
              </a:rPr>
            </a:br>
            <a:r>
              <a:rPr lang="ru-RU" sz="1000">
                <a:solidFill>
                  <a:schemeClr val="bg1"/>
                </a:solidFill>
                <a:latin typeface="Montserrat SemiBold"/>
                <a:cs typeface="Arial"/>
              </a:rPr>
              <a:t>«Мой бизнес»</a:t>
            </a:r>
            <a:endParaRPr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rcRect l="0" t="6127" r="0" b="4658"/>
          <a:stretch/>
        </p:blipFill>
        <p:spPr bwMode="auto">
          <a:xfrm>
            <a:off x="532474" y="1505440"/>
            <a:ext cx="3120967" cy="37112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81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rcRect l="5133" t="1790" r="9608" b="1"/>
          <a:stretch/>
        </p:blipFill>
        <p:spPr bwMode="auto">
          <a:xfrm>
            <a:off x="4506788" y="1850188"/>
            <a:ext cx="5195668" cy="3366504"/>
          </a:xfrm>
          <a:prstGeom prst="rect">
            <a:avLst/>
          </a:prstGeom>
          <a:noFill/>
          <a:effectLst>
            <a:softEdge rad="381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4506787" y="1272234"/>
            <a:ext cx="1355280" cy="13552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532474" y="1272234"/>
            <a:ext cx="1255729" cy="1255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 bwMode="auto">
          <a:xfrm>
            <a:off x="387982" y="279026"/>
            <a:ext cx="9284410" cy="2351362"/>
            <a:chOff x="0" y="0"/>
            <a:chExt cx="9284410" cy="2351362"/>
          </a:xfrm>
        </p:grpSpPr>
        <p:sp>
          <p:nvSpPr>
            <p:cNvPr id="55" name="Rounded Rectangle 1"/>
            <p:cNvSpPr/>
            <p:nvPr/>
          </p:nvSpPr>
          <p:spPr bwMode="auto">
            <a:xfrm>
              <a:off x="0" y="0"/>
              <a:ext cx="4033545" cy="580040"/>
            </a:xfrm>
            <a:prstGeom prst="roundRect">
              <a:avLst>
                <a:gd name="adj" fmla="val 10153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srgbClr val="004899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06015" tIns="119063" rIns="59531" bIns="119063" rtlCol="0" anchor="t">
              <a:spAutoFit/>
            </a:bodyPr>
            <a:lstStyle/>
            <a:p>
              <a:pPr defTabSz="3018058">
                <a:defRPr/>
              </a:pPr>
              <a:endParaRPr lang="ru-RU" sz="2000">
                <a:solidFill>
                  <a:srgbClr val="004899"/>
                </a:solidFill>
                <a:latin typeface="Montserrat Medium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206848" y="89964"/>
              <a:ext cx="249037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spc="-1">
                  <a:solidFill>
                    <a:srgbClr val="004899"/>
                  </a:solidFill>
                  <a:latin typeface="Montserrat SemiBold"/>
                  <a:ea typeface="Calibri"/>
                </a:rPr>
                <a:t>Итоги </a:t>
              </a:r>
              <a:r>
                <a:rPr lang="ru-RU" sz="2000" spc="-1">
                  <a:solidFill>
                    <a:srgbClr val="004899"/>
                  </a:solidFill>
                  <a:latin typeface="Montserrat SemiBold"/>
                  <a:ea typeface="Calibri"/>
                </a:rPr>
                <a:t>хакатона</a:t>
              </a:r>
              <a:endParaRPr lang="ru-RU" sz="2000" spc="-1">
                <a:solidFill>
                  <a:srgbClr val="004899"/>
                </a:solidFill>
                <a:latin typeface="Montserrat SemiBold"/>
                <a:ea typeface="Calibri"/>
              </a:endParaRPr>
            </a:p>
          </p:txBody>
        </p:sp>
        <p:sp>
          <p:nvSpPr>
            <p:cNvPr id="56" name="Rounded Rectangle 1"/>
            <p:cNvSpPr/>
            <p:nvPr/>
          </p:nvSpPr>
          <p:spPr bwMode="auto">
            <a:xfrm>
              <a:off x="20248" y="765951"/>
              <a:ext cx="4435871" cy="1585411"/>
            </a:xfrm>
            <a:prstGeom prst="roundRect">
              <a:avLst>
                <a:gd name="adj" fmla="val 12675"/>
              </a:avLst>
            </a:prstGeom>
            <a:solidFill>
              <a:srgbClr val="004899"/>
            </a:solidFill>
            <a:ln>
              <a:noFill/>
            </a:ln>
            <a:effectLst>
              <a:outerShdw blurRad="127000" dist="38100" dir="5400000" algn="t" rotWithShape="0">
                <a:srgbClr val="004899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06015" tIns="119063" rIns="59531" bIns="119063" rtlCol="0" anchor="t">
              <a:spAutoFit/>
            </a:bodyPr>
            <a:lstStyle/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1965746" y="841346"/>
              <a:ext cx="2490373" cy="1400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018058">
                <a:defRPr/>
              </a:pPr>
              <a:r>
                <a:rPr lang="ru-RU" sz="1700">
                  <a:solidFill>
                    <a:schemeClr val="bg1"/>
                  </a:solidFill>
                  <a:latin typeface="Montserrat Medium"/>
                </a:rPr>
                <a:t>участников </a:t>
              </a:r>
              <a:r>
                <a:rPr lang="ru-RU" sz="1700">
                  <a:solidFill>
                    <a:schemeClr val="bg1"/>
                  </a:solidFill>
                  <a:latin typeface="Montserrat Medium"/>
                </a:rPr>
                <a:t>хакатона</a:t>
              </a:r>
              <a:r>
                <a:rPr lang="ru-RU" sz="1700">
                  <a:solidFill>
                    <a:schemeClr val="bg1"/>
                  </a:solidFill>
                  <a:latin typeface="Montserrat Medium"/>
                </a:rPr>
                <a:t> трудоустроились по специальности после стажировки</a:t>
              </a:r>
              <a:endParaRPr/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253330" y="1059819"/>
              <a:ext cx="1606530" cy="9233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5400">
                  <a:solidFill>
                    <a:schemeClr val="bg1"/>
                  </a:solidFill>
                  <a:latin typeface="Montserrat SemiBold"/>
                </a:rPr>
                <a:t>75%</a:t>
              </a:r>
              <a:endParaRPr/>
            </a:p>
          </p:txBody>
        </p:sp>
        <p:sp>
          <p:nvSpPr>
            <p:cNvPr id="10" name="Rounded Rectangle 1"/>
            <p:cNvSpPr/>
            <p:nvPr/>
          </p:nvSpPr>
          <p:spPr bwMode="auto">
            <a:xfrm>
              <a:off x="4848539" y="765951"/>
              <a:ext cx="4435871" cy="1585411"/>
            </a:xfrm>
            <a:prstGeom prst="roundRect">
              <a:avLst>
                <a:gd name="adj" fmla="val 12675"/>
              </a:avLst>
            </a:prstGeom>
            <a:solidFill>
              <a:srgbClr val="004899"/>
            </a:solidFill>
            <a:ln>
              <a:noFill/>
            </a:ln>
            <a:effectLst>
              <a:outerShdw blurRad="127000" dist="38100" dir="5400000" algn="t" rotWithShape="0">
                <a:srgbClr val="004899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06015" tIns="119063" rIns="59531" bIns="119063" rtlCol="0" anchor="t">
              <a:spAutoFit/>
            </a:bodyPr>
            <a:lstStyle/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6794037" y="841346"/>
              <a:ext cx="249037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018058">
                <a:defRPr/>
              </a:pPr>
              <a:r>
                <a:rPr lang="ru-RU" sz="2800">
                  <a:solidFill>
                    <a:schemeClr val="bg1"/>
                  </a:solidFill>
                  <a:latin typeface="Montserrat Medium"/>
                </a:rPr>
                <a:t>пошли учиться в ВУЗ</a:t>
              </a:r>
              <a:endParaRPr/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5081621" y="1059819"/>
              <a:ext cx="1573036" cy="91475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5400">
                  <a:solidFill>
                    <a:schemeClr val="bg1"/>
                  </a:solidFill>
                  <a:latin typeface="Montserrat SemiBold"/>
                </a:rPr>
                <a:t>25%</a:t>
              </a:r>
              <a:endParaRPr/>
            </a:p>
          </p:txBody>
        </p:sp>
      </p:grpSp>
      <p:grpSp>
        <p:nvGrpSpPr>
          <p:cNvPr id="22" name="Группа 21"/>
          <p:cNvGrpSpPr/>
          <p:nvPr/>
        </p:nvGrpSpPr>
        <p:grpSpPr bwMode="auto">
          <a:xfrm>
            <a:off x="408232" y="3066056"/>
            <a:ext cx="9264162" cy="2837191"/>
            <a:chOff x="408232" y="3066056"/>
            <a:chExt cx="9264162" cy="2837191"/>
          </a:xfrm>
        </p:grpSpPr>
        <p:sp>
          <p:nvSpPr>
            <p:cNvPr id="5" name="Rounded Rectangle 1"/>
            <p:cNvSpPr/>
            <p:nvPr/>
          </p:nvSpPr>
          <p:spPr bwMode="auto">
            <a:xfrm>
              <a:off x="408232" y="3066056"/>
              <a:ext cx="4013296" cy="580040"/>
            </a:xfrm>
            <a:prstGeom prst="roundRect">
              <a:avLst>
                <a:gd name="adj" fmla="val 10153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srgbClr val="004899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06015" tIns="119063" rIns="59531" bIns="119063" rtlCol="0" anchor="t">
              <a:spAutoFit/>
            </a:bodyPr>
            <a:lstStyle/>
            <a:p>
              <a:pPr defTabSz="3018058">
                <a:defRPr/>
              </a:pPr>
              <a:endParaRPr lang="ru-RU" sz="2000">
                <a:solidFill>
                  <a:srgbClr val="004899"/>
                </a:solidFill>
                <a:latin typeface="Montserrat Medium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94832" y="3156021"/>
              <a:ext cx="153491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spc="-1">
                  <a:solidFill>
                    <a:srgbClr val="004899"/>
                  </a:solidFill>
                  <a:latin typeface="Montserrat SemiBold"/>
                  <a:ea typeface="Calibri"/>
                </a:rPr>
                <a:t>Будущее</a:t>
              </a:r>
              <a:endParaRPr/>
            </a:p>
          </p:txBody>
        </p:sp>
        <p:sp>
          <p:nvSpPr>
            <p:cNvPr id="14" name="Rounded Rectangle 1"/>
            <p:cNvSpPr/>
            <p:nvPr/>
          </p:nvSpPr>
          <p:spPr bwMode="auto">
            <a:xfrm>
              <a:off x="408232" y="3834720"/>
              <a:ext cx="4435871" cy="1585411"/>
            </a:xfrm>
            <a:prstGeom prst="roundRect">
              <a:avLst>
                <a:gd name="adj" fmla="val 12675"/>
              </a:avLst>
            </a:prstGeom>
            <a:solidFill>
              <a:srgbClr val="69B3E7"/>
            </a:solidFill>
            <a:ln>
              <a:noFill/>
            </a:ln>
            <a:effectLst>
              <a:outerShdw blurRad="127000" dist="38100" dir="5400000" algn="t" rotWithShape="0">
                <a:srgbClr val="004899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06015" tIns="119063" rIns="59531" bIns="119063" rtlCol="0" anchor="t">
              <a:spAutoFit/>
            </a:bodyPr>
            <a:lstStyle/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2353731" y="3991140"/>
              <a:ext cx="225299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018058">
                <a:defRPr/>
              </a:pPr>
              <a:r>
                <a:rPr lang="ru-RU">
                  <a:solidFill>
                    <a:schemeClr val="bg1"/>
                  </a:solidFill>
                  <a:latin typeface="Montserrat Medium"/>
                </a:rPr>
                <a:t>повысить уровень трудоустройства молодежи</a:t>
              </a:r>
              <a:endParaRPr/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720925" y="3910115"/>
              <a:ext cx="1282723" cy="132343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4000">
                  <a:solidFill>
                    <a:schemeClr val="bg1"/>
                  </a:solidFill>
                  <a:latin typeface="Montserrat SemiBold"/>
                </a:rPr>
                <a:t>до</a:t>
              </a:r>
              <a:endParaRPr/>
            </a:p>
            <a:p>
              <a:pPr>
                <a:defRPr/>
              </a:pPr>
              <a:r>
                <a:rPr lang="ru-RU" sz="4000">
                  <a:solidFill>
                    <a:schemeClr val="bg1"/>
                  </a:solidFill>
                  <a:latin typeface="Montserrat SemiBold"/>
                </a:rPr>
                <a:t>70%</a:t>
              </a:r>
              <a:endParaRPr/>
            </a:p>
          </p:txBody>
        </p:sp>
        <p:sp>
          <p:nvSpPr>
            <p:cNvPr id="18" name="Rounded Rectangle 1"/>
            <p:cNvSpPr/>
            <p:nvPr/>
          </p:nvSpPr>
          <p:spPr bwMode="auto">
            <a:xfrm>
              <a:off x="5236523" y="3834720"/>
              <a:ext cx="4435871" cy="1585411"/>
            </a:xfrm>
            <a:prstGeom prst="roundRect">
              <a:avLst>
                <a:gd name="adj" fmla="val 12675"/>
              </a:avLst>
            </a:prstGeom>
            <a:solidFill>
              <a:srgbClr val="69B3E7"/>
            </a:solidFill>
            <a:ln>
              <a:noFill/>
            </a:ln>
            <a:effectLst>
              <a:outerShdw blurRad="127000" dist="38100" dir="5400000" algn="t" rotWithShape="0">
                <a:srgbClr val="004899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06015" tIns="119063" rIns="59531" bIns="119063" rtlCol="0" anchor="t">
              <a:spAutoFit/>
            </a:bodyPr>
            <a:lstStyle/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  <a:p>
              <a:pPr defTabSz="3018058">
                <a:defRPr/>
              </a:pPr>
              <a:endParaRPr lang="ru-RU" sz="2000">
                <a:solidFill>
                  <a:srgbClr val="69B3E7"/>
                </a:solidFill>
                <a:latin typeface="Montserrat SemiBold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7067163" y="3964255"/>
              <a:ext cx="2490373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ru-RU" sz="2000">
                  <a:solidFill>
                    <a:schemeClr val="bg1"/>
                  </a:solidFill>
                  <a:latin typeface="Montserrat Medium"/>
                </a:rPr>
                <a:t>карьерных точек на базе молодежных центров</a:t>
              </a:r>
              <a:endParaRPr/>
            </a:p>
            <a:p>
              <a:pPr>
                <a:defRPr/>
              </a:pPr>
              <a:br>
                <a:rPr lang="ru-RU" sz="2000" b="0" i="0">
                  <a:solidFill>
                    <a:srgbClr val="000000"/>
                  </a:solidFill>
                  <a:latin typeface="Roboto"/>
                </a:rPr>
              </a:br>
              <a:endParaRPr lang="ru-RU" sz="2000">
                <a:solidFill>
                  <a:schemeClr val="bg1"/>
                </a:solidFill>
                <a:latin typeface="Montserrat Medium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5469605" y="4053991"/>
              <a:ext cx="1364476" cy="123110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chemeClr val="bg1"/>
                  </a:solidFill>
                  <a:latin typeface="Montserrat SemiBold"/>
                </a:rPr>
                <a:t>Открыть</a:t>
              </a:r>
              <a:endParaRPr/>
            </a:p>
            <a:p>
              <a:pPr algn="ctr">
                <a:defRPr/>
              </a:pPr>
              <a:r>
                <a:rPr lang="ru-RU" sz="5400">
                  <a:solidFill>
                    <a:schemeClr val="bg1"/>
                  </a:solidFill>
                  <a:latin typeface="Montserrat SemiBold"/>
                </a:rPr>
                <a:t>10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 bwMode="auto">
          <a:xfrm>
            <a:off x="209981" y="1029142"/>
            <a:ext cx="9646001" cy="4337513"/>
            <a:chOff x="186831" y="994417"/>
            <a:chExt cx="9646001" cy="433751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736950" y="994417"/>
              <a:ext cx="3095882" cy="2063115"/>
            </a:xfrm>
            <a:prstGeom prst="rect">
              <a:avLst/>
            </a:prstGeom>
            <a:effectLst>
              <a:outerShdw blurRad="88900" dist="50800" dir="5400000" algn="t" rotWithShape="0">
                <a:prstClr val="black">
                  <a:alpha val="24000"/>
                </a:prstClr>
              </a:outerShdw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2495" y="994417"/>
              <a:ext cx="3094673" cy="2063115"/>
            </a:xfrm>
            <a:prstGeom prst="rect">
              <a:avLst/>
            </a:prstGeom>
            <a:effectLst>
              <a:outerShdw blurRad="88900" dist="50800" dir="5400000" algn="t" rotWithShape="0">
                <a:prstClr val="black">
                  <a:alpha val="24000"/>
                </a:prstClr>
              </a:outerShd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86831" y="994417"/>
              <a:ext cx="3095882" cy="2063115"/>
            </a:xfrm>
            <a:prstGeom prst="rect">
              <a:avLst/>
            </a:prstGeom>
            <a:effectLst>
              <a:outerShdw blurRad="88900" dist="50800" dir="5400000" algn="t" rotWithShape="0">
                <a:prstClr val="black">
                  <a:alpha val="24000"/>
                </a:prstClr>
              </a:outerShdw>
            </a:effec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550701" y="3269620"/>
              <a:ext cx="3094674" cy="2062310"/>
            </a:xfrm>
            <a:prstGeom prst="rect">
              <a:avLst/>
            </a:prstGeom>
            <a:effectLst>
              <a:outerShdw blurRad="88900" dist="50800" dir="5400000" algn="t" rotWithShape="0">
                <a:prstClr val="black">
                  <a:alpha val="24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6297890" y="3269620"/>
              <a:ext cx="3094674" cy="2062310"/>
            </a:xfrm>
            <a:prstGeom prst="rect">
              <a:avLst/>
            </a:prstGeom>
            <a:effectLst>
              <a:outerShdw blurRad="88900" dist="50800" dir="5400000" algn="t" rotWithShape="0">
                <a:prstClr val="black">
                  <a:alpha val="24000"/>
                </a:prstClr>
              </a:outerShdw>
            </a:effec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/>
            <a:srcRect l="0" t="22786" r="0" b="0"/>
            <a:stretch/>
          </p:blipFill>
          <p:spPr bwMode="auto">
            <a:xfrm>
              <a:off x="4081334" y="3268815"/>
              <a:ext cx="1780597" cy="2063115"/>
            </a:xfrm>
            <a:prstGeom prst="rect">
              <a:avLst/>
            </a:prstGeom>
            <a:effectLst>
              <a:outerShdw blurRad="88900" dist="50800" dir="5400000" algn="t" rotWithShape="0">
                <a:prstClr val="black">
                  <a:alpha val="24000"/>
                </a:prstClr>
              </a:outerShdw>
            </a:effectLst>
          </p:spPr>
        </p:pic>
      </p:grpSp>
      <p:sp>
        <p:nvSpPr>
          <p:cNvPr id="33" name="Rounded Rectangle 1"/>
          <p:cNvSpPr/>
          <p:nvPr/>
        </p:nvSpPr>
        <p:spPr bwMode="auto">
          <a:xfrm>
            <a:off x="186831" y="246020"/>
            <a:ext cx="4013296" cy="580040"/>
          </a:xfrm>
          <a:prstGeom prst="roundRect">
            <a:avLst>
              <a:gd name="adj" fmla="val 10153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rgbClr val="004899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6015" tIns="119063" rIns="59531" bIns="119063" rtlCol="0" anchor="t">
            <a:spAutoFit/>
          </a:bodyPr>
          <a:lstStyle/>
          <a:p>
            <a:pPr defTabSz="3018058">
              <a:defRPr/>
            </a:pPr>
            <a:endParaRPr lang="ru-RU" sz="2000">
              <a:solidFill>
                <a:srgbClr val="004899"/>
              </a:solidFill>
              <a:latin typeface="Montserrat Medium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 flipH="0" flipV="0">
            <a:off x="186831" y="335984"/>
            <a:ext cx="4019055" cy="396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spc="-1">
                <a:solidFill>
                  <a:srgbClr val="004899"/>
                </a:solidFill>
                <a:latin typeface="Montserrat SemiBold"/>
                <a:ea typeface="Calibri"/>
              </a:rPr>
              <a:t>Решение кейса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081790" y="6397626"/>
            <a:ext cx="2743200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/>
            </a:defPPr>
            <a:lvl1pPr marL="0" algn="r" defTabSz="914400">
              <a:defRPr sz="1000">
                <a:solidFill>
                  <a:srgbClr val="69B3E7"/>
                </a:solidFill>
                <a:latin typeface="Montserra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D1DD26F-FA5D-6E49-9D6E-F0596D50FBB9}" type="slidenum">
              <a:rPr/>
              <a:t>6</a:t>
            </a:fld>
            <a:endParaRPr sz="850">
              <a:latin typeface="Montserrat"/>
            </a:endParaRPr>
          </a:p>
        </p:txBody>
      </p:sp>
      <p:sp>
        <p:nvSpPr>
          <p:cNvPr id="18" name="Rectangle 63"/>
          <p:cNvSpPr/>
          <p:nvPr/>
        </p:nvSpPr>
        <p:spPr bwMode="auto">
          <a:xfrm>
            <a:off x="8082198" y="4671040"/>
            <a:ext cx="1428750" cy="305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89006">
              <a:defRPr/>
            </a:pPr>
            <a:r>
              <a:rPr lang="ru-RU" sz="1000">
                <a:solidFill>
                  <a:schemeClr val="bg1"/>
                </a:solidFill>
                <a:latin typeface="Montserrat SemiBold"/>
                <a:cs typeface="Arial"/>
              </a:rPr>
              <a:t>НКО, коммерческие организации</a:t>
            </a:r>
            <a:endParaRPr/>
          </a:p>
        </p:txBody>
      </p:sp>
      <p:sp>
        <p:nvSpPr>
          <p:cNvPr id="6" name="Заголовок 19"/>
          <p:cNvSpPr txBox="1"/>
          <p:nvPr/>
        </p:nvSpPr>
        <p:spPr bwMode="auto">
          <a:xfrm>
            <a:off x="1041235" y="3194498"/>
            <a:ext cx="6221217" cy="656590"/>
          </a:xfrm>
          <a:prstGeom prst="rect">
            <a:avLst/>
          </a:prstGeom>
        </p:spPr>
        <p:txBody>
          <a:bodyPr vert="horz" wrap="square" lIns="162560" tIns="81280" rIns="162560" bIns="81280" rtlCol="0" anchor="ctr">
            <a:spAutoFit/>
          </a:bodyPr>
          <a:lstStyle/>
          <a:p>
            <a:pPr defTabSz="1625538">
              <a:spcBef>
                <a:spcPts val="0"/>
              </a:spcBef>
              <a:defRPr/>
            </a:pPr>
            <a:r>
              <a:rPr lang="en-US" sz="3200">
                <a:solidFill>
                  <a:srgbClr val="004899"/>
                </a:solidFill>
                <a:latin typeface="Montserrat Medium"/>
              </a:rPr>
              <a:t>pressczn@yandex.ru</a:t>
            </a:r>
            <a:endParaRPr lang="ru-RU" sz="3200">
              <a:solidFill>
                <a:srgbClr val="004899"/>
              </a:solidFill>
              <a:latin typeface="Montserrat Medium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16690" y="2280163"/>
            <a:ext cx="5914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69B3E7"/>
                </a:solidFill>
                <a:latin typeface="Montserrat SemiBold"/>
                <a:ea typeface="Montserrat Light"/>
                <a:cs typeface="Montserrat Light"/>
              </a:rPr>
              <a:t>Денис Катков </a:t>
            </a:r>
            <a:endParaRPr lang="en-US" sz="3600">
              <a:latin typeface="Montserrat SemiBold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16690" y="3261014"/>
            <a:ext cx="624545" cy="62454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464006" y="4141317"/>
            <a:ext cx="529911" cy="529911"/>
          </a:xfrm>
          <a:prstGeom prst="rect">
            <a:avLst/>
          </a:prstGeom>
        </p:spPr>
      </p:pic>
      <p:sp>
        <p:nvSpPr>
          <p:cNvPr id="25" name="Заголовок 19"/>
          <p:cNvSpPr txBox="1"/>
          <p:nvPr/>
        </p:nvSpPr>
        <p:spPr bwMode="auto">
          <a:xfrm>
            <a:off x="1041236" y="4123300"/>
            <a:ext cx="6221217" cy="656590"/>
          </a:xfrm>
          <a:prstGeom prst="rect">
            <a:avLst/>
          </a:prstGeom>
        </p:spPr>
        <p:txBody>
          <a:bodyPr vert="horz" wrap="square" lIns="162560" tIns="81280" rIns="162560" bIns="81280" rtlCol="0" anchor="ctr">
            <a:spAutoFit/>
          </a:bodyPr>
          <a:lstStyle/>
          <a:p>
            <a:pPr defTabSz="1625538">
              <a:spcBef>
                <a:spcPts val="0"/>
              </a:spcBef>
              <a:defRPr/>
            </a:pPr>
            <a:r>
              <a:rPr lang="en-US" sz="3200">
                <a:solidFill>
                  <a:srgbClr val="004899"/>
                </a:solidFill>
                <a:latin typeface="Montserrat Medium"/>
              </a:rPr>
              <a:t>+7 (937) 986-47-02</a:t>
            </a:r>
            <a:endParaRPr lang="ru-RU" sz="3200">
              <a:solidFill>
                <a:srgbClr val="004899"/>
              </a:solidFill>
              <a:latin typeface="Montserrat Medium"/>
            </a:endParaRPr>
          </a:p>
        </p:txBody>
      </p:sp>
      <p:grpSp>
        <p:nvGrpSpPr>
          <p:cNvPr id="31" name="Группа 30"/>
          <p:cNvGrpSpPr/>
          <p:nvPr/>
        </p:nvGrpSpPr>
        <p:grpSpPr bwMode="auto">
          <a:xfrm>
            <a:off x="6946599" y="2603329"/>
            <a:ext cx="2517033" cy="2373051"/>
            <a:chOff x="7295118" y="3228226"/>
            <a:chExt cx="1998428" cy="1884112"/>
          </a:xfrm>
        </p:grpSpPr>
        <p:sp>
          <p:nvSpPr>
            <p:cNvPr id="28" name="Rounded Rectangle 1"/>
            <p:cNvSpPr/>
            <p:nvPr/>
          </p:nvSpPr>
          <p:spPr bwMode="auto">
            <a:xfrm>
              <a:off x="7295118" y="3228226"/>
              <a:ext cx="1998428" cy="1884112"/>
            </a:xfrm>
            <a:prstGeom prst="roundRect">
              <a:avLst>
                <a:gd name="adj" fmla="val 3764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srgbClr val="004899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8828" tIns="1547813" rIns="148828" bIns="178594" rtlCol="0" anchor="t">
              <a:noAutofit/>
            </a:bodyPr>
            <a:lstStyle/>
            <a:p>
              <a:pPr defTabSz="1008009">
                <a:defRPr/>
              </a:pPr>
              <a:endParaRPr lang="ru-RU">
                <a:solidFill>
                  <a:srgbClr val="004899"/>
                </a:solidFill>
                <a:latin typeface="Montserrat Medium"/>
                <a:cs typeface="Arial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7423411" y="3299362"/>
              <a:ext cx="1741841" cy="1741841"/>
            </a:xfrm>
            <a:prstGeom prst="rect">
              <a:avLst/>
            </a:prstGeom>
          </p:spPr>
        </p:pic>
      </p:grpSp>
      <p:sp>
        <p:nvSpPr>
          <p:cNvPr id="32" name="Rounded Rectangle 1"/>
          <p:cNvSpPr/>
          <p:nvPr/>
        </p:nvSpPr>
        <p:spPr bwMode="auto">
          <a:xfrm>
            <a:off x="358815" y="496029"/>
            <a:ext cx="5162309" cy="754038"/>
          </a:xfrm>
          <a:prstGeom prst="roundRect">
            <a:avLst>
              <a:gd name="adj" fmla="val 376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srgbClr val="004899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8828" tIns="1547813" rIns="148828" bIns="178594" rtlCol="0" anchor="t">
            <a:noAutofit/>
          </a:bodyPr>
          <a:lstStyle/>
          <a:p>
            <a:pPr defTabSz="1008009">
              <a:defRPr/>
            </a:pPr>
            <a:endParaRPr lang="ru-RU">
              <a:solidFill>
                <a:srgbClr val="004899"/>
              </a:solidFill>
              <a:latin typeface="Montserrat Medium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479425" y="553164"/>
            <a:ext cx="5914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004899"/>
                </a:solidFill>
                <a:latin typeface="Montserrat SemiBold"/>
                <a:ea typeface="Montserrat Light"/>
                <a:cs typeface="Montserrat Light"/>
              </a:rPr>
              <a:t>Контакты</a:t>
            </a:r>
            <a:endParaRPr lang="en-US" sz="3600">
              <a:solidFill>
                <a:srgbClr val="0048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ONLYOFFICE/8.0.1.31</Application>
  <DocSecurity>0</DocSecurity>
  <PresentationFormat>Произвольный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Anastasiia Kryukova</dc:creator>
  <cp:keywords/>
  <dc:description/>
  <dc:identifier/>
  <dc:language/>
  <cp:lastModifiedBy/>
  <cp:revision>19</cp:revision>
  <dcterms:created xsi:type="dcterms:W3CDTF">2024-08-12T10:50:26Z</dcterms:created>
  <dcterms:modified xsi:type="dcterms:W3CDTF">2024-09-06T11:42:50Z</dcterms:modified>
  <cp:category/>
  <cp:contentStatus/>
  <cp:version/>
</cp:coreProperties>
</file>